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9"/>
  </p:notesMasterIdLst>
  <p:sldIdLst>
    <p:sldId id="256" r:id="rId2"/>
    <p:sldId id="260" r:id="rId3"/>
    <p:sldId id="261" r:id="rId4"/>
    <p:sldId id="270" r:id="rId5"/>
    <p:sldId id="269" r:id="rId6"/>
    <p:sldId id="262" r:id="rId7"/>
    <p:sldId id="278" r:id="rId8"/>
    <p:sldId id="280" r:id="rId9"/>
    <p:sldId id="271" r:id="rId10"/>
    <p:sldId id="263" r:id="rId11"/>
    <p:sldId id="282" r:id="rId12"/>
    <p:sldId id="283" r:id="rId13"/>
    <p:sldId id="264" r:id="rId14"/>
    <p:sldId id="265" r:id="rId15"/>
    <p:sldId id="273" r:id="rId16"/>
    <p:sldId id="272" r:id="rId17"/>
    <p:sldId id="274" r:id="rId18"/>
    <p:sldId id="284" r:id="rId19"/>
    <p:sldId id="276" r:id="rId20"/>
    <p:sldId id="277" r:id="rId21"/>
    <p:sldId id="285" r:id="rId22"/>
    <p:sldId id="275" r:id="rId23"/>
    <p:sldId id="286" r:id="rId24"/>
    <p:sldId id="266" r:id="rId25"/>
    <p:sldId id="267" r:id="rId26"/>
    <p:sldId id="268"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82904" autoAdjust="0"/>
  </p:normalViewPr>
  <p:slideViewPr>
    <p:cSldViewPr snapToGrid="0">
      <p:cViewPr varScale="1">
        <p:scale>
          <a:sx n="95" d="100"/>
          <a:sy n="95" d="100"/>
        </p:scale>
        <p:origin x="960" y="78"/>
      </p:cViewPr>
      <p:guideLst/>
    </p:cSldViewPr>
  </p:slideViewPr>
  <p:notesTextViewPr>
    <p:cViewPr>
      <p:scale>
        <a:sx n="3" d="2"/>
        <a:sy n="3" d="2"/>
      </p:scale>
      <p:origin x="0" y="0"/>
    </p:cViewPr>
  </p:notesTextViewPr>
  <p:sorterViewPr>
    <p:cViewPr>
      <p:scale>
        <a:sx n="125" d="100"/>
        <a:sy n="125" d="100"/>
      </p:scale>
      <p:origin x="0" y="-6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8AF23-6609-4682-97FD-A0C4BB880370}"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F472C-C1E5-41D9-88D8-16B2ACEE7F5D}" type="slidenum">
              <a:rPr lang="en-US" smtClean="0"/>
              <a:t>‹#›</a:t>
            </a:fld>
            <a:endParaRPr lang="en-US"/>
          </a:p>
        </p:txBody>
      </p:sp>
    </p:spTree>
    <p:extLst>
      <p:ext uri="{BB962C8B-B14F-4D97-AF65-F5344CB8AC3E}">
        <p14:creationId xmlns:p14="http://schemas.microsoft.com/office/powerpoint/2010/main" val="204570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2</a:t>
            </a:fld>
            <a:endParaRPr lang="en-US"/>
          </a:p>
        </p:txBody>
      </p:sp>
    </p:spTree>
    <p:extLst>
      <p:ext uri="{BB962C8B-B14F-4D97-AF65-F5344CB8AC3E}">
        <p14:creationId xmlns:p14="http://schemas.microsoft.com/office/powerpoint/2010/main" val="267896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For contrast, consider a problem that just asked “What time did Paul finish reading?” which would be a level 1 application. Most of the heavy lifting here is on connecting mathematical concepts of time with the representation on a number line and deep understanding of intervals on a number line.</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4</a:t>
            </a:fld>
            <a:endParaRPr lang="en-US"/>
          </a:p>
        </p:txBody>
      </p:sp>
    </p:spTree>
    <p:extLst>
      <p:ext uri="{BB962C8B-B14F-4D97-AF65-F5344CB8AC3E}">
        <p14:creationId xmlns:p14="http://schemas.microsoft.com/office/powerpoint/2010/main" val="305480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grade 5 student have not </a:t>
            </a:r>
            <a:r>
              <a:rPr lang="en-US" sz="1200" b="0" i="0" u="none" strike="noStrike" kern="1200" dirty="0" err="1">
                <a:solidFill>
                  <a:schemeClr val="tx1"/>
                </a:solidFill>
                <a:effectLst/>
                <a:latin typeface="+mn-lt"/>
                <a:ea typeface="+mn-ea"/>
                <a:cs typeface="+mn-cs"/>
              </a:rPr>
              <a:t>proceduralized</a:t>
            </a:r>
            <a:r>
              <a:rPr lang="en-US" sz="1200" b="0" i="0" u="none" strike="noStrike" kern="1200" dirty="0">
                <a:solidFill>
                  <a:schemeClr val="tx1"/>
                </a:solidFill>
                <a:effectLst/>
                <a:latin typeface="+mn-lt"/>
                <a:ea typeface="+mn-ea"/>
                <a:cs typeface="+mn-cs"/>
              </a:rPr>
              <a:t> division of non-unit fractions by whole numbers.</a:t>
            </a:r>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8</a:t>
            </a:fld>
            <a:endParaRPr lang="en-US"/>
          </a:p>
        </p:txBody>
      </p:sp>
    </p:spTree>
    <p:extLst>
      <p:ext uri="{BB962C8B-B14F-4D97-AF65-F5344CB8AC3E}">
        <p14:creationId xmlns:p14="http://schemas.microsoft.com/office/powerpoint/2010/main" val="407724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10</a:t>
            </a:fld>
            <a:endParaRPr lang="en-US"/>
          </a:p>
        </p:txBody>
      </p:sp>
    </p:spTree>
    <p:extLst>
      <p:ext uri="{BB962C8B-B14F-4D97-AF65-F5344CB8AC3E}">
        <p14:creationId xmlns:p14="http://schemas.microsoft.com/office/powerpoint/2010/main" val="332426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Calculator allowed</a:t>
            </a:r>
          </a:p>
          <a:p>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13</a:t>
            </a:fld>
            <a:endParaRPr lang="en-US"/>
          </a:p>
        </p:txBody>
      </p:sp>
    </p:spTree>
    <p:extLst>
      <p:ext uri="{BB962C8B-B14F-4D97-AF65-F5344CB8AC3E}">
        <p14:creationId xmlns:p14="http://schemas.microsoft.com/office/powerpoint/2010/main" val="279710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Administered with calculator</a:t>
            </a:r>
            <a:endParaRPr lang="en-US" dirty="0"/>
          </a:p>
        </p:txBody>
      </p:sp>
      <p:sp>
        <p:nvSpPr>
          <p:cNvPr id="4" name="Slide Number Placeholder 3"/>
          <p:cNvSpPr>
            <a:spLocks noGrp="1"/>
          </p:cNvSpPr>
          <p:nvPr>
            <p:ph type="sldNum" sz="quarter" idx="10"/>
          </p:nvPr>
        </p:nvSpPr>
        <p:spPr/>
        <p:txBody>
          <a:bodyPr/>
          <a:lstStyle/>
          <a:p>
            <a:fld id="{4F9F472C-C1E5-41D9-88D8-16B2ACEE7F5D}" type="slidenum">
              <a:rPr lang="en-US" smtClean="0"/>
              <a:t>17</a:t>
            </a:fld>
            <a:endParaRPr lang="en-US"/>
          </a:p>
        </p:txBody>
      </p:sp>
    </p:spTree>
    <p:extLst>
      <p:ext uri="{BB962C8B-B14F-4D97-AF65-F5344CB8AC3E}">
        <p14:creationId xmlns:p14="http://schemas.microsoft.com/office/powerpoint/2010/main" val="219658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A494-FC51-44C4-8E62-42D15F377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EE832F-9BC6-4A51-9FE7-78B95BCCC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BBC13-45A1-4FDA-909E-697C976C7107}"/>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520F2531-D425-44A9-8C09-6D7C991D6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D91BD-3D23-44C8-82BD-7F2C4165643A}"/>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259016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4D20-633E-45F6-8F00-501966772F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48BB44-A6DF-45FE-94D8-772772D676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410DD-2CF5-405E-92F4-C86909702B86}"/>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A67E9E11-894F-419D-A541-C3E86542B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3F9A0-9EB1-44EB-86EC-29E266FBF49B}"/>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249374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5589A-938D-4CE3-AB97-AB8BC9E24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390B3-7F28-4118-AEA2-B3B5514012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FA460-983E-4938-B158-19A4215A1586}"/>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00DABAFD-9CCD-43C5-9C6E-612225713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DDA03-9A2B-4813-9250-23C29849F4AD}"/>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162234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1567-557D-44E8-BDCB-271DE8C43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3808E-4A9E-4221-9FD2-F63DB450F1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D23FF-7873-4F20-81C0-51C7FFF154E8}"/>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3AF19721-E7E2-41B9-80EA-DBBD7A9E3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6A0C9-C3E9-4F4E-A3E7-E529B03CA216}"/>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84978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FE23-81E4-4243-8DCF-8C789F7A86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547A0-7FA2-4C16-B6A1-1B95A13EE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D5CC36-6178-48B4-8091-705D2263AA8B}"/>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89B3BEF3-4D3E-47ED-BF60-E8FF2229B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DF944-BC16-45A3-ADA0-32C29996243E}"/>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352205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8184-3724-484B-8B74-CE32A836B2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17F53-1207-41B1-8776-12F0F67CC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EC717-B7D3-4915-9B88-F9A13BF120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47DAB-881D-457A-BB7F-6A2E9DCF2D24}"/>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6" name="Footer Placeholder 5">
            <a:extLst>
              <a:ext uri="{FF2B5EF4-FFF2-40B4-BE49-F238E27FC236}">
                <a16:creationId xmlns:a16="http://schemas.microsoft.com/office/drawing/2014/main" id="{598853CD-254A-4BE0-A90D-522BBC4A9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739E4-39A9-4FA9-9547-B7D7EF7DDF1C}"/>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187604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4AB0C-CA3B-47A3-ABC1-1BFCBEE78B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7CC41F-4B1E-4DD7-BBA3-319903787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E7DAB9-D0D6-40C3-8493-A07CC4578C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BE8A9-5252-4AA0-AA59-1765E9D34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4054E8-5866-4956-8A5A-F997E390E3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A0033-0C88-4779-9FD9-41D570A66AB0}"/>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8" name="Footer Placeholder 7">
            <a:extLst>
              <a:ext uri="{FF2B5EF4-FFF2-40B4-BE49-F238E27FC236}">
                <a16:creationId xmlns:a16="http://schemas.microsoft.com/office/drawing/2014/main" id="{63E1DDFD-112E-42AE-BF01-FFFC87503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81DD26-CC0C-4E51-95DF-D39B629422F4}"/>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365416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2F5C-1234-4DEC-82A9-32BCEE909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11712-5055-43E3-B29A-3D4026203FDE}"/>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4" name="Footer Placeholder 3">
            <a:extLst>
              <a:ext uri="{FF2B5EF4-FFF2-40B4-BE49-F238E27FC236}">
                <a16:creationId xmlns:a16="http://schemas.microsoft.com/office/drawing/2014/main" id="{F0781104-42BA-4C89-B440-225B144C1C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51A349-9451-4680-8B76-532824D070C4}"/>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277029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0276E-AA8B-4977-A7E6-E01A6B3FC534}"/>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3" name="Footer Placeholder 2">
            <a:extLst>
              <a:ext uri="{FF2B5EF4-FFF2-40B4-BE49-F238E27FC236}">
                <a16:creationId xmlns:a16="http://schemas.microsoft.com/office/drawing/2014/main" id="{1FEEEB6B-AC20-4AC1-9E7B-417B49497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BDB25-F299-41D5-97A0-02A01204DC84}"/>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388146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7885-3A05-42BC-B9BF-6942070B1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0D5C3B-23F0-4F9B-9226-DE9136DBB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0DA06-7C64-457F-B9E1-04A1408D6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6241F-B879-484E-99D2-E73379D21E38}"/>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6" name="Footer Placeholder 5">
            <a:extLst>
              <a:ext uri="{FF2B5EF4-FFF2-40B4-BE49-F238E27FC236}">
                <a16:creationId xmlns:a16="http://schemas.microsoft.com/office/drawing/2014/main" id="{DF102A8F-EACF-40FF-B8BE-CC5DC52C0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EFD66-8915-4615-8102-86470AFF4EEB}"/>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262706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494C-81D2-4982-AF1D-08ED2855F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747BA-DF93-4BC9-9619-494E6DD7C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E1942-3080-4950-8A89-7469922DB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AA8923-D0D9-4CD4-B0D1-A7EBA2561DAA}"/>
              </a:ext>
            </a:extLst>
          </p:cNvPr>
          <p:cNvSpPr>
            <a:spLocks noGrp="1"/>
          </p:cNvSpPr>
          <p:nvPr>
            <p:ph type="dt" sz="half" idx="10"/>
          </p:nvPr>
        </p:nvSpPr>
        <p:spPr/>
        <p:txBody>
          <a:bodyPr/>
          <a:lstStyle/>
          <a:p>
            <a:fld id="{604CB6DE-4375-4AB7-8A76-D56C2EFC2BE9}" type="datetimeFigureOut">
              <a:rPr lang="en-US" smtClean="0"/>
              <a:t>7/5/2018</a:t>
            </a:fld>
            <a:endParaRPr lang="en-US"/>
          </a:p>
        </p:txBody>
      </p:sp>
      <p:sp>
        <p:nvSpPr>
          <p:cNvPr id="6" name="Footer Placeholder 5">
            <a:extLst>
              <a:ext uri="{FF2B5EF4-FFF2-40B4-BE49-F238E27FC236}">
                <a16:creationId xmlns:a16="http://schemas.microsoft.com/office/drawing/2014/main" id="{9252D30F-2CE8-4FFC-B9A3-4B9FC0763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BD32CB-821A-4CAB-8BE0-5D4319477B3D}"/>
              </a:ext>
            </a:extLst>
          </p:cNvPr>
          <p:cNvSpPr>
            <a:spLocks noGrp="1"/>
          </p:cNvSpPr>
          <p:nvPr>
            <p:ph type="sldNum" sz="quarter" idx="12"/>
          </p:nvPr>
        </p:nvSpPr>
        <p:spPr/>
        <p:txBody>
          <a:bodyPr/>
          <a:lstStyle/>
          <a:p>
            <a:fld id="{C1D89971-CC0C-46DE-8E63-3A161AD2C9AD}" type="slidenum">
              <a:rPr lang="en-US" smtClean="0"/>
              <a:t>‹#›</a:t>
            </a:fld>
            <a:endParaRPr lang="en-US"/>
          </a:p>
        </p:txBody>
      </p:sp>
    </p:spTree>
    <p:extLst>
      <p:ext uri="{BB962C8B-B14F-4D97-AF65-F5344CB8AC3E}">
        <p14:creationId xmlns:p14="http://schemas.microsoft.com/office/powerpoint/2010/main" val="282554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A1702-8637-40EC-86FE-041F9B6810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936CD-FFE8-4A55-BACD-8DD7C9270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6B51E-6793-4485-AD6A-2B4BDEE031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CB6DE-4375-4AB7-8A76-D56C2EFC2BE9}" type="datetimeFigureOut">
              <a:rPr lang="en-US" smtClean="0"/>
              <a:t>7/5/2018</a:t>
            </a:fld>
            <a:endParaRPr lang="en-US"/>
          </a:p>
        </p:txBody>
      </p:sp>
      <p:sp>
        <p:nvSpPr>
          <p:cNvPr id="5" name="Footer Placeholder 4">
            <a:extLst>
              <a:ext uri="{FF2B5EF4-FFF2-40B4-BE49-F238E27FC236}">
                <a16:creationId xmlns:a16="http://schemas.microsoft.com/office/drawing/2014/main" id="{2F44EC2A-9C8E-403D-B8A0-B0F60513C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03927E-DFFA-4399-8A51-1D886F50E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89971-CC0C-46DE-8E63-3A161AD2C9AD}" type="slidenum">
              <a:rPr lang="en-US" smtClean="0"/>
              <a:t>‹#›</a:t>
            </a:fld>
            <a:endParaRPr lang="en-US"/>
          </a:p>
        </p:txBody>
      </p:sp>
    </p:spTree>
    <p:extLst>
      <p:ext uri="{BB962C8B-B14F-4D97-AF65-F5344CB8AC3E}">
        <p14:creationId xmlns:p14="http://schemas.microsoft.com/office/powerpoint/2010/main" val="347335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0.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cpublicschools.org/docs/accountability/testing/releasedforms/g6mathpp.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ncpublicschools.org/docs/accountability/testing/releasedforms/g6mathpp.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cpublicschools.org/docs/accountability/testing/releasedforms/g6mathpp.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cpublicschools.org/docs/accountability/testing/releasedforms/g6mathpp.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portal.smarterbalanced.org/library/en/scoring-guide-for-selected-short-text-mathematics-items.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ap.mathshell.org/tasks.php?unit=ME11&amp;collection=9"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7" Type="http://schemas.openxmlformats.org/officeDocument/2006/relationships/image" Target="../media/image3.svg"/><Relationship Id="rId2" Type="http://schemas.openxmlformats.org/officeDocument/2006/relationships/hyperlink" Target="https://portal.smarterbalanced.org/library/en/mathematics-cat-item-specifications-claim-4-grades-3-8-and-high-school.zip"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hyperlink" Target="https://portal.smarterbalanced.org/library/en/grade-3-math-practice-test-scoring-guide.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ortal.smarterbalanced.org/library/en/high-school-math-practice-test-scoring-guide.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arcc.pearson.com/resources/Practice-Tests/TBAD/AlgI/PC1105804_AlgITB_PT.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arcc.pearson.com/resources/Practice-Tests/TBAD/AlgI/PC1105804_AlgITB_PT.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arcc.pearson.com/resources/Practice-Tests/TBAD/AlgI/PC1105804_AlgITB_PT.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arcc.pearson.com/resources/Practice-Tests/TBAD/AlgI/PC1105804_AlgITB_PT.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ortal.smarterbalanced.org/library/en/high-school-math-practice-test-scoring-guide.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ortal.smarterbalanced.org/library/en/mathematics-cat-item-specifications-claim-4-grades-3-8-and-high-school.zip" TargetMode="Externa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rtal.smarterbalanced.org/library/en/grade-3-math-practice-test-scoring-guide.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portal.smarterbalanced.org/library/en/grade-3-math-practice-test-scoring-guide.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ortal.smarterbalanced.org/library/en/grade-3-math-practice-test-scoring-guide.pdf"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arcc.pearson.com/resources/Practice-Tests/TBAD/Gr4Math/PC1105799_Gr4MTB_PT.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ortal.smarterbalanced.org/library/en/grade-4-math-practice-test-scoring-guide.pdf" TargetMode="Externa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hyperlink" Target="https://portal.smarterbalanced.org/library/en/gr5-math-pt-scoring-guide-clay-pottery.pdf" TargetMode="External"/><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llustrativemathematics.org/content-standards/5/NF/B/5/tasks/164"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F7A6-3849-47A5-B528-80D8BD156B52}"/>
              </a:ext>
            </a:extLst>
          </p:cNvPr>
          <p:cNvSpPr>
            <a:spLocks noGrp="1"/>
          </p:cNvSpPr>
          <p:nvPr>
            <p:ph type="ctrTitle"/>
          </p:nvPr>
        </p:nvSpPr>
        <p:spPr/>
        <p:txBody>
          <a:bodyPr/>
          <a:lstStyle/>
          <a:p>
            <a:r>
              <a:rPr lang="en-US" dirty="0"/>
              <a:t>Complexity of Rigor</a:t>
            </a:r>
            <a:br>
              <a:rPr lang="en-US" dirty="0"/>
            </a:br>
            <a:r>
              <a:rPr lang="en-US" dirty="0"/>
              <a:t>Sample Items</a:t>
            </a:r>
          </a:p>
        </p:txBody>
      </p:sp>
      <p:sp>
        <p:nvSpPr>
          <p:cNvPr id="3" name="Subtitle 2">
            <a:extLst>
              <a:ext uri="{FF2B5EF4-FFF2-40B4-BE49-F238E27FC236}">
                <a16:creationId xmlns:a16="http://schemas.microsoft.com/office/drawing/2014/main" id="{79ABBE7F-7D38-4E47-9416-F1E80E7730E9}"/>
              </a:ext>
            </a:extLst>
          </p:cNvPr>
          <p:cNvSpPr>
            <a:spLocks noGrp="1"/>
          </p:cNvSpPr>
          <p:nvPr>
            <p:ph type="subTitle" idx="1"/>
          </p:nvPr>
        </p:nvSpPr>
        <p:spPr/>
        <p:txBody>
          <a:bodyPr/>
          <a:lstStyle/>
          <a:p>
            <a:r>
              <a:rPr lang="en-US" dirty="0">
                <a:hlinkClick r:id="rId2" action="ppaction://hlinksldjump"/>
              </a:rPr>
              <a:t>Grades 3-5</a:t>
            </a:r>
            <a:endParaRPr lang="en-US" dirty="0"/>
          </a:p>
          <a:p>
            <a:r>
              <a:rPr lang="en-US" dirty="0">
                <a:hlinkClick r:id="rId3" action="ppaction://hlinksldjump"/>
              </a:rPr>
              <a:t>Grades 6-8</a:t>
            </a:r>
            <a:endParaRPr lang="en-US" dirty="0"/>
          </a:p>
          <a:p>
            <a:r>
              <a:rPr lang="en-US" dirty="0">
                <a:hlinkClick r:id="rId4" action="ppaction://hlinksldjump"/>
              </a:rPr>
              <a:t>High School</a:t>
            </a:r>
            <a:endParaRPr lang="en-US" dirty="0"/>
          </a:p>
        </p:txBody>
      </p:sp>
    </p:spTree>
    <p:extLst>
      <p:ext uri="{BB962C8B-B14F-4D97-AF65-F5344CB8AC3E}">
        <p14:creationId xmlns:p14="http://schemas.microsoft.com/office/powerpoint/2010/main" val="28629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926563015"/>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97812"/>
            <a:ext cx="4586514" cy="3662541"/>
          </a:xfrm>
          <a:prstGeom prst="rect">
            <a:avLst/>
          </a:prstGeom>
          <a:noFill/>
        </p:spPr>
        <p:txBody>
          <a:bodyPr wrap="square" rtlCol="0">
            <a:spAutoFit/>
          </a:bodyPr>
          <a:lstStyle/>
          <a:p>
            <a:r>
              <a:rPr lang="en-US" sz="2000" dirty="0"/>
              <a:t>In this Grade 6 item (administered without a calculator) the required computation is below grade level. As to application, the required mathematics is rather obvious at this grade level.</a:t>
            </a:r>
          </a:p>
          <a:p>
            <a:endParaRPr lang="en-US" sz="2000" dirty="0"/>
          </a:p>
          <a:p>
            <a:endParaRPr lang="en-US" sz="2000" dirty="0"/>
          </a:p>
          <a:p>
            <a:endParaRPr lang="en-US" sz="2000" dirty="0"/>
          </a:p>
          <a:p>
            <a:endParaRPr lang="en-US" dirty="0"/>
          </a:p>
          <a:p>
            <a:r>
              <a:rPr lang="en-US" dirty="0"/>
              <a:t>This item is from the </a:t>
            </a:r>
            <a:r>
              <a:rPr lang="en-US" dirty="0">
                <a:hlinkClick r:id="rId3"/>
              </a:rPr>
              <a:t>North Carolina READY End-of-Grade Assessment Mathematics Grade 6 Student Booklet</a:t>
            </a:r>
            <a:r>
              <a:rPr lang="en-US" dirty="0"/>
              <a:t>, p. 7. </a:t>
            </a:r>
          </a:p>
        </p:txBody>
      </p:sp>
      <p:sp>
        <p:nvSpPr>
          <p:cNvPr id="9" name="Rectangle 8">
            <a:extLst>
              <a:ext uri="{FF2B5EF4-FFF2-40B4-BE49-F238E27FC236}">
                <a16:creationId xmlns:a16="http://schemas.microsoft.com/office/drawing/2014/main" id="{025D1C17-9A3E-4167-B140-3F5E7C2D1FF8}"/>
              </a:ext>
            </a:extLst>
          </p:cNvPr>
          <p:cNvSpPr/>
          <p:nvPr/>
        </p:nvSpPr>
        <p:spPr>
          <a:xfrm>
            <a:off x="818721" y="1746934"/>
            <a:ext cx="5213110" cy="1200329"/>
          </a:xfrm>
          <a:prstGeom prst="rect">
            <a:avLst/>
          </a:prstGeom>
        </p:spPr>
        <p:txBody>
          <a:bodyPr wrap="square">
            <a:spAutoFit/>
          </a:bodyPr>
          <a:lstStyle/>
          <a:p>
            <a:r>
              <a:rPr lang="en-US" altLang="en-US" sz="2400" dirty="0">
                <a:latin typeface="Arial Unicode MS"/>
                <a:cs typeface="Calibri" panose="020F0502020204030204" pitchFamily="34" charset="0"/>
              </a:rPr>
              <a:t>Heather earns $8.00 per hour for walking a dog. How many hours must she work to earn $256.00?</a:t>
            </a:r>
            <a:endParaRPr lang="en-US" sz="2400" dirty="0"/>
          </a:p>
        </p:txBody>
      </p:sp>
      <p:sp>
        <p:nvSpPr>
          <p:cNvPr id="7" name="Rectangle 6">
            <a:extLst>
              <a:ext uri="{FF2B5EF4-FFF2-40B4-BE49-F238E27FC236}">
                <a16:creationId xmlns:a16="http://schemas.microsoft.com/office/drawing/2014/main" id="{C3F31222-05F0-4705-B283-5EB6945DB57E}"/>
              </a:ext>
            </a:extLst>
          </p:cNvPr>
          <p:cNvSpPr/>
          <p:nvPr/>
        </p:nvSpPr>
        <p:spPr>
          <a:xfrm>
            <a:off x="7064766" y="1205803"/>
            <a:ext cx="4586514" cy="3376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A9749D4-2BD3-45C3-8870-AE5DD9B8C7F0}"/>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1" name="Graphic 10" descr="Glasses">
            <a:extLst>
              <a:ext uri="{FF2B5EF4-FFF2-40B4-BE49-F238E27FC236}">
                <a16:creationId xmlns:a16="http://schemas.microsoft.com/office/drawing/2014/main" id="{C8C57C5E-906E-404F-AF89-BD9E9123DE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3109115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767350343"/>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600986"/>
          </a:xfrm>
          <a:prstGeom prst="rect">
            <a:avLst/>
          </a:prstGeom>
          <a:noFill/>
        </p:spPr>
        <p:txBody>
          <a:bodyPr wrap="square" rtlCol="0">
            <a:spAutoFit/>
          </a:bodyPr>
          <a:lstStyle/>
          <a:p>
            <a:r>
              <a:rPr lang="en-US" sz="2400" dirty="0"/>
              <a:t>In this Grade 6 item the required mathematics is made obvious by the application.  The procedures are at grade level.</a:t>
            </a:r>
          </a:p>
          <a:p>
            <a:endParaRPr lang="en-US" sz="2400" dirty="0"/>
          </a:p>
          <a:p>
            <a:endParaRPr lang="en-US" dirty="0"/>
          </a:p>
          <a:p>
            <a:endParaRPr lang="en-US" dirty="0"/>
          </a:p>
          <a:p>
            <a:r>
              <a:rPr lang="en-US" dirty="0"/>
              <a:t>This item is from the </a:t>
            </a:r>
            <a:r>
              <a:rPr lang="en-US" dirty="0">
                <a:hlinkClick r:id="rId2"/>
              </a:rPr>
              <a:t>North Carolina READY End-of-Grade Assessment Mathematics Grade 6 Student Booklet</a:t>
            </a:r>
            <a:r>
              <a:rPr lang="en-US" dirty="0"/>
              <a:t>, p. 2. </a:t>
            </a:r>
          </a:p>
          <a:p>
            <a:endParaRPr lang="en-US" dirty="0"/>
          </a:p>
        </p:txBody>
      </p:sp>
      <p:pic>
        <p:nvPicPr>
          <p:cNvPr id="7" name="Picture 6">
            <a:extLst>
              <a:ext uri="{FF2B5EF4-FFF2-40B4-BE49-F238E27FC236}">
                <a16:creationId xmlns:a16="http://schemas.microsoft.com/office/drawing/2014/main" id="{E4B41C09-02CF-488F-959A-0234DA167E70}"/>
              </a:ext>
            </a:extLst>
          </p:cNvPr>
          <p:cNvPicPr/>
          <p:nvPr/>
        </p:nvPicPr>
        <p:blipFill rotWithShape="1">
          <a:blip r:embed="rId3"/>
          <a:srcRect l="7037"/>
          <a:stretch/>
        </p:blipFill>
        <p:spPr>
          <a:xfrm>
            <a:off x="111791" y="1437907"/>
            <a:ext cx="6481136" cy="3480375"/>
          </a:xfrm>
          <a:prstGeom prst="rect">
            <a:avLst/>
          </a:prstGeom>
        </p:spPr>
      </p:pic>
      <p:sp>
        <p:nvSpPr>
          <p:cNvPr id="3" name="Rectangle 2">
            <a:extLst>
              <a:ext uri="{FF2B5EF4-FFF2-40B4-BE49-F238E27FC236}">
                <a16:creationId xmlns:a16="http://schemas.microsoft.com/office/drawing/2014/main" id="{2697527B-A757-40D8-A6B1-34BD804F5F3F}"/>
              </a:ext>
            </a:extLst>
          </p:cNvPr>
          <p:cNvSpPr/>
          <p:nvPr/>
        </p:nvSpPr>
        <p:spPr>
          <a:xfrm>
            <a:off x="4154905" y="3529263"/>
            <a:ext cx="2197769" cy="1892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ACC437-83BC-4775-8FA2-7159C2E72AA7}"/>
              </a:ext>
            </a:extLst>
          </p:cNvPr>
          <p:cNvSpPr/>
          <p:nvPr/>
        </p:nvSpPr>
        <p:spPr>
          <a:xfrm>
            <a:off x="7064766" y="1205803"/>
            <a:ext cx="4586514" cy="3255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6432BD1-DCB1-4594-B9D3-EEE7DC669CD2}"/>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2" name="Graphic 11" descr="Glasses">
            <a:extLst>
              <a:ext uri="{FF2B5EF4-FFF2-40B4-BE49-F238E27FC236}">
                <a16:creationId xmlns:a16="http://schemas.microsoft.com/office/drawing/2014/main" id="{FBFC1EFF-46F9-489D-9B61-5A5C45BBF8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83569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60C690-09F4-4886-BE7A-4FFC8EAB5308}"/>
              </a:ext>
            </a:extLst>
          </p:cNvPr>
          <p:cNvPicPr/>
          <p:nvPr/>
        </p:nvPicPr>
        <p:blipFill rotWithShape="1">
          <a:blip r:embed="rId2"/>
          <a:srcRect l="6493"/>
          <a:stretch/>
        </p:blipFill>
        <p:spPr>
          <a:xfrm>
            <a:off x="112294" y="955841"/>
            <a:ext cx="6716551" cy="4132469"/>
          </a:xfrm>
          <a:prstGeom prst="rect">
            <a:avLst/>
          </a:prstGeom>
        </p:spPr>
      </p:pic>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208563240"/>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2</a:t>
                      </a:r>
                    </a:p>
                  </a:txBody>
                  <a:tcPr/>
                </a:tc>
                <a:tc>
                  <a:txBody>
                    <a:bodyPr/>
                    <a:lstStyle/>
                    <a:p>
                      <a:pPr algn="ctr"/>
                      <a:r>
                        <a:rPr lang="en-US" b="1" dirty="0"/>
                        <a:t>2</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416320"/>
          </a:xfrm>
          <a:prstGeom prst="rect">
            <a:avLst/>
          </a:prstGeom>
          <a:noFill/>
        </p:spPr>
        <p:txBody>
          <a:bodyPr wrap="square" rtlCol="0">
            <a:spAutoFit/>
          </a:bodyPr>
          <a:lstStyle/>
          <a:p>
            <a:r>
              <a:rPr lang="en-US" sz="2400" dirty="0"/>
              <a:t>This Grade 6 item requires some interpretation of the context to relate multiple concepts. </a:t>
            </a:r>
          </a:p>
          <a:p>
            <a:endParaRPr lang="en-US" dirty="0"/>
          </a:p>
          <a:p>
            <a:endParaRPr lang="en-US" dirty="0"/>
          </a:p>
          <a:p>
            <a:endParaRPr lang="en-US" dirty="0"/>
          </a:p>
          <a:p>
            <a:endParaRPr lang="en-US" dirty="0"/>
          </a:p>
          <a:p>
            <a:endParaRPr lang="en-US" dirty="0"/>
          </a:p>
          <a:p>
            <a:r>
              <a:rPr lang="en-US" dirty="0"/>
              <a:t>This item is from the </a:t>
            </a:r>
            <a:r>
              <a:rPr lang="en-US" dirty="0">
                <a:hlinkClick r:id="rId3"/>
              </a:rPr>
              <a:t>North Carolina READY End-of-Grade Assessment Mathematics Grade 6 Student Booklet</a:t>
            </a:r>
            <a:r>
              <a:rPr lang="en-US" dirty="0"/>
              <a:t>, p. 22. </a:t>
            </a:r>
          </a:p>
        </p:txBody>
      </p:sp>
      <p:sp>
        <p:nvSpPr>
          <p:cNvPr id="9" name="Rectangle 8">
            <a:extLst>
              <a:ext uri="{FF2B5EF4-FFF2-40B4-BE49-F238E27FC236}">
                <a16:creationId xmlns:a16="http://schemas.microsoft.com/office/drawing/2014/main" id="{C719F97E-AFE1-41B7-B15B-33A4FFEDB01E}"/>
              </a:ext>
            </a:extLst>
          </p:cNvPr>
          <p:cNvSpPr/>
          <p:nvPr/>
        </p:nvSpPr>
        <p:spPr>
          <a:xfrm>
            <a:off x="3031958" y="3108189"/>
            <a:ext cx="3192379" cy="2414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19DA1E-DE7A-49F9-B0CC-213C2487BECD}"/>
              </a:ext>
            </a:extLst>
          </p:cNvPr>
          <p:cNvSpPr/>
          <p:nvPr/>
        </p:nvSpPr>
        <p:spPr>
          <a:xfrm>
            <a:off x="7064766" y="1205802"/>
            <a:ext cx="4586514" cy="3376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8B62E78-DEC6-4572-AB89-4D89C4E16882}"/>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3" name="Graphic 12" descr="Glasses">
            <a:extLst>
              <a:ext uri="{FF2B5EF4-FFF2-40B4-BE49-F238E27FC236}">
                <a16:creationId xmlns:a16="http://schemas.microsoft.com/office/drawing/2014/main" id="{6980BB5E-7C89-4D3A-94A4-3EE1A2B03E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108810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373034793"/>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416320"/>
          </a:xfrm>
          <a:prstGeom prst="rect">
            <a:avLst/>
          </a:prstGeom>
          <a:noFill/>
        </p:spPr>
        <p:txBody>
          <a:bodyPr wrap="square" rtlCol="0">
            <a:spAutoFit/>
          </a:bodyPr>
          <a:lstStyle/>
          <a:p>
            <a:r>
              <a:rPr lang="en-US" sz="2400" dirty="0"/>
              <a:t>Solving an equation of this sort is at grade level in this Grade 6 item.</a:t>
            </a:r>
          </a:p>
          <a:p>
            <a:endParaRPr lang="en-US" sz="2400" dirty="0"/>
          </a:p>
          <a:p>
            <a:endParaRPr lang="en-US" dirty="0"/>
          </a:p>
          <a:p>
            <a:endParaRPr lang="en-US" dirty="0"/>
          </a:p>
          <a:p>
            <a:endParaRPr lang="en-US" dirty="0"/>
          </a:p>
          <a:p>
            <a:endParaRPr lang="en-US" dirty="0"/>
          </a:p>
          <a:p>
            <a:endParaRPr lang="en-US" dirty="0"/>
          </a:p>
          <a:p>
            <a:r>
              <a:rPr lang="en-US" dirty="0"/>
              <a:t>This item is from the </a:t>
            </a:r>
            <a:r>
              <a:rPr lang="en-US" dirty="0">
                <a:hlinkClick r:id="rId3"/>
              </a:rPr>
              <a:t>North Carolina READY End-of-Grade Assessment Mathematics Grade 6 Student Booklet</a:t>
            </a:r>
            <a:r>
              <a:rPr lang="en-US" dirty="0"/>
              <a:t>, p. 13. </a:t>
            </a:r>
          </a:p>
        </p:txBody>
      </p:sp>
      <p:pic>
        <p:nvPicPr>
          <p:cNvPr id="7" name="Picture 6">
            <a:extLst>
              <a:ext uri="{FF2B5EF4-FFF2-40B4-BE49-F238E27FC236}">
                <a16:creationId xmlns:a16="http://schemas.microsoft.com/office/drawing/2014/main" id="{BF99EEE3-347A-4740-9DD9-2D3110DCF164}"/>
              </a:ext>
            </a:extLst>
          </p:cNvPr>
          <p:cNvPicPr/>
          <p:nvPr/>
        </p:nvPicPr>
        <p:blipFill rotWithShape="1">
          <a:blip r:embed="rId4"/>
          <a:srcRect l="10238" r="9202"/>
          <a:stretch/>
        </p:blipFill>
        <p:spPr>
          <a:xfrm>
            <a:off x="359640" y="1815272"/>
            <a:ext cx="6089285" cy="2812928"/>
          </a:xfrm>
          <a:prstGeom prst="rect">
            <a:avLst/>
          </a:prstGeom>
        </p:spPr>
      </p:pic>
      <p:sp>
        <p:nvSpPr>
          <p:cNvPr id="9" name="Rectangle 8">
            <a:extLst>
              <a:ext uri="{FF2B5EF4-FFF2-40B4-BE49-F238E27FC236}">
                <a16:creationId xmlns:a16="http://schemas.microsoft.com/office/drawing/2014/main" id="{3C52705C-AEAE-4E50-A109-A9DDFB106CCC}"/>
              </a:ext>
            </a:extLst>
          </p:cNvPr>
          <p:cNvSpPr/>
          <p:nvPr/>
        </p:nvSpPr>
        <p:spPr>
          <a:xfrm>
            <a:off x="7064766" y="1205802"/>
            <a:ext cx="4586514" cy="3315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9A37FE7-1727-4B8C-95BF-6FD7057F4048}"/>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1" name="Graphic 10" descr="Glasses">
            <a:extLst>
              <a:ext uri="{FF2B5EF4-FFF2-40B4-BE49-F238E27FC236}">
                <a16:creationId xmlns:a16="http://schemas.microsoft.com/office/drawing/2014/main" id="{E8A35AD3-53B1-4886-80EE-18B0DF0803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6358149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1671990017"/>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3</a:t>
                      </a:r>
                    </a:p>
                  </a:txBody>
                  <a:tcPr/>
                </a:tc>
                <a:tc>
                  <a:txBody>
                    <a:bodyPr/>
                    <a:lstStyle/>
                    <a:p>
                      <a:pPr algn="ctr"/>
                      <a:r>
                        <a:rPr lang="en-US" b="1" dirty="0"/>
                        <a:t>0</a:t>
                      </a:r>
                    </a:p>
                  </a:txBody>
                  <a:tcPr/>
                </a:tc>
                <a:tc>
                  <a:txBody>
                    <a:bodyPr/>
                    <a:lstStyle/>
                    <a:p>
                      <a:pPr algn="ctr"/>
                      <a:r>
                        <a:rPr lang="en-US" b="1" dirty="0"/>
                        <a:t>2</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00986"/>
          </a:xfrm>
          <a:prstGeom prst="rect">
            <a:avLst/>
          </a:prstGeom>
          <a:noFill/>
        </p:spPr>
        <p:txBody>
          <a:bodyPr wrap="square" rtlCol="0">
            <a:spAutoFit/>
          </a:bodyPr>
          <a:lstStyle/>
          <a:p>
            <a:r>
              <a:rPr lang="en-US" sz="2000" dirty="0"/>
              <a:t>In this Grade 6 item (administered without a calculator), the procedure is level 3 due to the unfriendly numbers. In this case, the application must be interpreted to determine the procedures to use.</a:t>
            </a:r>
          </a:p>
          <a:p>
            <a:endParaRPr lang="en-US" sz="2000" dirty="0"/>
          </a:p>
          <a:p>
            <a:br>
              <a:rPr lang="en-US" dirty="0"/>
            </a:br>
            <a:endParaRPr lang="en-US" dirty="0"/>
          </a:p>
          <a:p>
            <a:endParaRPr lang="en-US" dirty="0"/>
          </a:p>
          <a:p>
            <a:r>
              <a:rPr lang="en-US" dirty="0"/>
              <a:t>This item is from the </a:t>
            </a:r>
            <a:r>
              <a:rPr lang="en-US" dirty="0">
                <a:hlinkClick r:id="rId2"/>
              </a:rPr>
              <a:t>North Carolina READY End-of-Grade Assessment Mathematics Grade 6 Student Booklet</a:t>
            </a:r>
            <a:r>
              <a:rPr lang="en-US" dirty="0"/>
              <a:t>, p. 6. </a:t>
            </a:r>
          </a:p>
        </p:txBody>
      </p:sp>
      <p:sp>
        <p:nvSpPr>
          <p:cNvPr id="7" name="Rectangle 6">
            <a:extLst>
              <a:ext uri="{FF2B5EF4-FFF2-40B4-BE49-F238E27FC236}">
                <a16:creationId xmlns:a16="http://schemas.microsoft.com/office/drawing/2014/main" id="{B8371D90-DA49-4435-884E-1C61327E1C9C}"/>
              </a:ext>
            </a:extLst>
          </p:cNvPr>
          <p:cNvSpPr/>
          <p:nvPr/>
        </p:nvSpPr>
        <p:spPr>
          <a:xfrm>
            <a:off x="818721" y="1746934"/>
            <a:ext cx="5213110" cy="2862322"/>
          </a:xfrm>
          <a:prstGeom prst="rect">
            <a:avLst/>
          </a:prstGeom>
        </p:spPr>
        <p:txBody>
          <a:bodyPr wrap="square">
            <a:spAutoFit/>
          </a:bodyPr>
          <a:lstStyle/>
          <a:p>
            <a:r>
              <a:rPr lang="en-US" altLang="en-US" sz="2000" dirty="0">
                <a:latin typeface="Arial Unicode MS"/>
                <a:cs typeface="Calibri" panose="020F0502020204030204" pitchFamily="34" charset="0"/>
              </a:rPr>
              <a:t>At a store, Susan selected a pumpkin that weighed 35.2 ounces. </a:t>
            </a:r>
          </a:p>
          <a:p>
            <a:pPr marL="342900" indent="-342900">
              <a:lnSpc>
                <a:spcPct val="200000"/>
              </a:lnSpc>
              <a:buFont typeface="Arial" panose="020B0604020202020204" pitchFamily="34" charset="0"/>
              <a:buChar char="•"/>
            </a:pPr>
            <a:r>
              <a:rPr lang="en-US" sz="2000" dirty="0">
                <a:latin typeface="Arial Unicode MS"/>
                <a:cs typeface="Calibri" panose="020F0502020204030204" pitchFamily="34" charset="0"/>
              </a:rPr>
              <a:t>Pumpkins cost $1.80 per pound</a:t>
            </a:r>
          </a:p>
          <a:p>
            <a:pPr marL="342900" indent="-342900">
              <a:buFont typeface="Arial" panose="020B0604020202020204" pitchFamily="34" charset="0"/>
              <a:buChar char="•"/>
            </a:pPr>
            <a:r>
              <a:rPr lang="en-US" sz="2000" dirty="0">
                <a:latin typeface="Arial Unicode MS"/>
                <a:cs typeface="Calibri" panose="020F0502020204030204" pitchFamily="34" charset="0"/>
              </a:rPr>
              <a:t>There are 16 ounces in 1 pound</a:t>
            </a:r>
          </a:p>
          <a:p>
            <a:pPr marL="342900" indent="-342900">
              <a:buFont typeface="Arial" panose="020B0604020202020204" pitchFamily="34" charset="0"/>
              <a:buChar char="•"/>
            </a:pPr>
            <a:endParaRPr lang="en-US" sz="2000" dirty="0">
              <a:latin typeface="Arial Unicode MS"/>
              <a:cs typeface="Calibri" panose="020F0502020204030204" pitchFamily="34" charset="0"/>
            </a:endParaRPr>
          </a:p>
          <a:p>
            <a:r>
              <a:rPr lang="en-US" sz="2000" dirty="0">
                <a:latin typeface="Arial Unicode MS"/>
                <a:cs typeface="Calibri" panose="020F0502020204030204" pitchFamily="34" charset="0"/>
              </a:rPr>
              <a:t>How much did Susan’s pumpkin cost?</a:t>
            </a:r>
          </a:p>
          <a:p>
            <a:endParaRPr lang="en-US" sz="2000" dirty="0">
              <a:latin typeface="Arial Unicode MS"/>
              <a:cs typeface="Calibri" panose="020F0502020204030204" pitchFamily="34" charset="0"/>
            </a:endParaRPr>
          </a:p>
          <a:p>
            <a:r>
              <a:rPr lang="en-US" sz="2000" dirty="0">
                <a:latin typeface="Arial Unicode MS"/>
                <a:cs typeface="Calibri" panose="020F0502020204030204" pitchFamily="34" charset="0"/>
              </a:rPr>
              <a:t>Express the answer as </a:t>
            </a:r>
            <a:r>
              <a:rPr lang="en-US" sz="2000" dirty="0" err="1">
                <a:latin typeface="Arial Unicode MS"/>
                <a:cs typeface="Calibri" panose="020F0502020204030204" pitchFamily="34" charset="0"/>
              </a:rPr>
              <a:t>dollars.cents</a:t>
            </a:r>
            <a:r>
              <a:rPr lang="en-US" sz="2000" dirty="0">
                <a:latin typeface="Arial Unicode MS"/>
                <a:cs typeface="Calibri" panose="020F0502020204030204" pitchFamily="34" charset="0"/>
              </a:rPr>
              <a:t>.</a:t>
            </a:r>
            <a:endParaRPr lang="en-US" sz="2000" dirty="0"/>
          </a:p>
        </p:txBody>
      </p:sp>
      <p:sp>
        <p:nvSpPr>
          <p:cNvPr id="9" name="Rectangle 8">
            <a:extLst>
              <a:ext uri="{FF2B5EF4-FFF2-40B4-BE49-F238E27FC236}">
                <a16:creationId xmlns:a16="http://schemas.microsoft.com/office/drawing/2014/main" id="{7EE84CFA-1674-408B-986D-7A52C9F2137D}"/>
              </a:ext>
            </a:extLst>
          </p:cNvPr>
          <p:cNvSpPr/>
          <p:nvPr/>
        </p:nvSpPr>
        <p:spPr>
          <a:xfrm>
            <a:off x="7064766" y="1205802"/>
            <a:ext cx="4586514" cy="325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EDC291C-86E2-4E58-B494-D483399E31AC}"/>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1" name="Graphic 10" descr="Glasses">
            <a:extLst>
              <a:ext uri="{FF2B5EF4-FFF2-40B4-BE49-F238E27FC236}">
                <a16:creationId xmlns:a16="http://schemas.microsoft.com/office/drawing/2014/main" id="{50191340-959E-4AA7-B4AD-F66F45711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760856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4169004298"/>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2</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508653"/>
          </a:xfrm>
          <a:prstGeom prst="rect">
            <a:avLst/>
          </a:prstGeom>
          <a:noFill/>
        </p:spPr>
        <p:txBody>
          <a:bodyPr wrap="square" rtlCol="0">
            <a:spAutoFit/>
          </a:bodyPr>
          <a:lstStyle/>
          <a:p>
            <a:r>
              <a:rPr lang="en-US" sz="2400" dirty="0"/>
              <a:t>In this Grade 6 item the student must do some reasoning, but it is not sophisticated. </a:t>
            </a:r>
          </a:p>
          <a:p>
            <a:endParaRPr lang="en-US" sz="2400" dirty="0"/>
          </a:p>
          <a:p>
            <a:endParaRPr lang="en-US" dirty="0"/>
          </a:p>
          <a:p>
            <a:endParaRPr lang="en-US" dirty="0"/>
          </a:p>
          <a:p>
            <a:endParaRPr lang="en-US" dirty="0"/>
          </a:p>
          <a:p>
            <a:endParaRPr lang="en-US" dirty="0"/>
          </a:p>
          <a:p>
            <a:r>
              <a:rPr lang="en-US" dirty="0"/>
              <a:t>This item is from the </a:t>
            </a:r>
            <a:r>
              <a:rPr lang="en-US" dirty="0">
                <a:hlinkClick r:id="rId2"/>
              </a:rPr>
              <a:t>North Carolina READY End-of-Grade Assessment Mathematics Grade 6 Student Booklet</a:t>
            </a:r>
            <a:r>
              <a:rPr lang="en-US" dirty="0"/>
              <a:t>, p. 19. </a:t>
            </a:r>
          </a:p>
        </p:txBody>
      </p:sp>
      <p:pic>
        <p:nvPicPr>
          <p:cNvPr id="7" name="Picture 6">
            <a:extLst>
              <a:ext uri="{FF2B5EF4-FFF2-40B4-BE49-F238E27FC236}">
                <a16:creationId xmlns:a16="http://schemas.microsoft.com/office/drawing/2014/main" id="{6ADE7A7B-BE5B-4609-B8B8-C3D6DF0FC15C}"/>
              </a:ext>
            </a:extLst>
          </p:cNvPr>
          <p:cNvPicPr/>
          <p:nvPr/>
        </p:nvPicPr>
        <p:blipFill rotWithShape="1">
          <a:blip r:embed="rId3"/>
          <a:srcRect l="6423"/>
          <a:stretch/>
        </p:blipFill>
        <p:spPr>
          <a:xfrm>
            <a:off x="335279" y="1928369"/>
            <a:ext cx="6257648" cy="2563770"/>
          </a:xfrm>
          <a:prstGeom prst="rect">
            <a:avLst/>
          </a:prstGeom>
        </p:spPr>
      </p:pic>
      <p:sp>
        <p:nvSpPr>
          <p:cNvPr id="3" name="Rectangle 2">
            <a:extLst>
              <a:ext uri="{FF2B5EF4-FFF2-40B4-BE49-F238E27FC236}">
                <a16:creationId xmlns:a16="http://schemas.microsoft.com/office/drawing/2014/main" id="{688D3CD5-2F3B-4697-BC7B-A67663E95FA3}"/>
              </a:ext>
            </a:extLst>
          </p:cNvPr>
          <p:cNvSpPr/>
          <p:nvPr/>
        </p:nvSpPr>
        <p:spPr>
          <a:xfrm>
            <a:off x="3733800" y="3672840"/>
            <a:ext cx="1706880" cy="1402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F58096-5205-405F-8CD0-F0016BE9B66C}"/>
              </a:ext>
            </a:extLst>
          </p:cNvPr>
          <p:cNvSpPr/>
          <p:nvPr/>
        </p:nvSpPr>
        <p:spPr>
          <a:xfrm>
            <a:off x="7064766" y="1205803"/>
            <a:ext cx="4586514" cy="3366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C4C30E4-2AA2-4ACD-950A-818E0A08BB0D}"/>
              </a:ext>
            </a:extLst>
          </p:cNvPr>
          <p:cNvSpPr txBox="1"/>
          <p:nvPr/>
        </p:nvSpPr>
        <p:spPr>
          <a:xfrm>
            <a:off x="10117566" y="121723"/>
            <a:ext cx="1732349" cy="369332"/>
          </a:xfrm>
          <a:prstGeom prst="rect">
            <a:avLst/>
          </a:prstGeom>
          <a:noFill/>
        </p:spPr>
        <p:txBody>
          <a:bodyPr wrap="square" rtlCol="0">
            <a:spAutoFit/>
          </a:bodyPr>
          <a:lstStyle/>
          <a:p>
            <a:pPr algn="r"/>
            <a:r>
              <a:rPr lang="en-US" dirty="0"/>
              <a:t>Grade 6</a:t>
            </a:r>
          </a:p>
        </p:txBody>
      </p:sp>
      <p:pic>
        <p:nvPicPr>
          <p:cNvPr id="11" name="Graphic 10" descr="Glasses">
            <a:extLst>
              <a:ext uri="{FF2B5EF4-FFF2-40B4-BE49-F238E27FC236}">
                <a16:creationId xmlns:a16="http://schemas.microsoft.com/office/drawing/2014/main" id="{247A5547-C143-405F-8748-80FB0891F6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807731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43117504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416320"/>
          </a:xfrm>
          <a:prstGeom prst="rect">
            <a:avLst/>
          </a:prstGeom>
          <a:noFill/>
        </p:spPr>
        <p:txBody>
          <a:bodyPr wrap="square" rtlCol="0">
            <a:spAutoFit/>
          </a:bodyPr>
          <a:lstStyle/>
          <a:p>
            <a:r>
              <a:rPr lang="en-US" sz="2400" dirty="0"/>
              <a:t>In this Grade 6 item students need only translate a simple expression into words.</a:t>
            </a:r>
          </a:p>
          <a:p>
            <a:endParaRPr lang="en-US" dirty="0"/>
          </a:p>
          <a:p>
            <a:endParaRPr lang="en-US" dirty="0"/>
          </a:p>
          <a:p>
            <a:endParaRPr lang="en-US" dirty="0"/>
          </a:p>
          <a:p>
            <a:endParaRPr lang="en-US" dirty="0"/>
          </a:p>
          <a:p>
            <a:endParaRPr lang="en-US" dirty="0"/>
          </a:p>
          <a:p>
            <a:r>
              <a:rPr lang="en-US" dirty="0"/>
              <a:t>This item is from the </a:t>
            </a:r>
            <a:r>
              <a:rPr lang="en-US" dirty="0">
                <a:hlinkClick r:id="rId2"/>
              </a:rPr>
              <a:t>North Carolina READY End-of-Grade Assessment Mathematics Grade 6 Student Booklet</a:t>
            </a:r>
            <a:r>
              <a:rPr lang="en-US" dirty="0"/>
              <a:t>, p. 12. </a:t>
            </a:r>
          </a:p>
        </p:txBody>
      </p:sp>
      <p:pic>
        <p:nvPicPr>
          <p:cNvPr id="7" name="Picture 6">
            <a:extLst>
              <a:ext uri="{FF2B5EF4-FFF2-40B4-BE49-F238E27FC236}">
                <a16:creationId xmlns:a16="http://schemas.microsoft.com/office/drawing/2014/main" id="{8774EBD7-61C1-42F8-9CC3-FCE60289A6BC}"/>
              </a:ext>
            </a:extLst>
          </p:cNvPr>
          <p:cNvPicPr/>
          <p:nvPr/>
        </p:nvPicPr>
        <p:blipFill rotWithShape="1">
          <a:blip r:embed="rId3"/>
          <a:srcRect l="9327"/>
          <a:stretch/>
        </p:blipFill>
        <p:spPr>
          <a:xfrm>
            <a:off x="512166" y="1902657"/>
            <a:ext cx="6080761" cy="2411063"/>
          </a:xfrm>
          <a:prstGeom prst="rect">
            <a:avLst/>
          </a:prstGeom>
        </p:spPr>
      </p:pic>
      <p:sp>
        <p:nvSpPr>
          <p:cNvPr id="9" name="Rectangle 8">
            <a:extLst>
              <a:ext uri="{FF2B5EF4-FFF2-40B4-BE49-F238E27FC236}">
                <a16:creationId xmlns:a16="http://schemas.microsoft.com/office/drawing/2014/main" id="{FAF09D7C-9547-45C4-B935-E345FE4F8C3F}"/>
              </a:ext>
            </a:extLst>
          </p:cNvPr>
          <p:cNvSpPr/>
          <p:nvPr/>
        </p:nvSpPr>
        <p:spPr>
          <a:xfrm>
            <a:off x="7064766" y="1205803"/>
            <a:ext cx="4586514" cy="3326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5B1F4D5-03D8-41E9-940E-4844070D1DEE}"/>
              </a:ext>
            </a:extLst>
          </p:cNvPr>
          <p:cNvSpPr txBox="1"/>
          <p:nvPr/>
        </p:nvSpPr>
        <p:spPr>
          <a:xfrm>
            <a:off x="10117566" y="111675"/>
            <a:ext cx="1732349" cy="369332"/>
          </a:xfrm>
          <a:prstGeom prst="rect">
            <a:avLst/>
          </a:prstGeom>
          <a:noFill/>
        </p:spPr>
        <p:txBody>
          <a:bodyPr wrap="square" rtlCol="0">
            <a:spAutoFit/>
          </a:bodyPr>
          <a:lstStyle/>
          <a:p>
            <a:pPr algn="r"/>
            <a:r>
              <a:rPr lang="en-US" dirty="0"/>
              <a:t>Grade 6</a:t>
            </a:r>
          </a:p>
        </p:txBody>
      </p:sp>
      <p:pic>
        <p:nvPicPr>
          <p:cNvPr id="11" name="Graphic 10" descr="Glasses">
            <a:extLst>
              <a:ext uri="{FF2B5EF4-FFF2-40B4-BE49-F238E27FC236}">
                <a16:creationId xmlns:a16="http://schemas.microsoft.com/office/drawing/2014/main" id="{F2C9F005-C24E-44BA-8769-4E9FAEBAFB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4631758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780478488"/>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3</a:t>
                      </a:r>
                    </a:p>
                  </a:txBody>
                  <a:tcPr/>
                </a:tc>
                <a:tc>
                  <a:txBody>
                    <a:bodyPr/>
                    <a:lstStyle/>
                    <a:p>
                      <a:pPr algn="ctr"/>
                      <a:r>
                        <a:rPr lang="en-US" b="1" dirty="0"/>
                        <a:t>3</a:t>
                      </a:r>
                    </a:p>
                  </a:txBody>
                  <a:tcPr/>
                </a:tc>
                <a:tc>
                  <a:txBody>
                    <a:bodyPr/>
                    <a:lstStyle/>
                    <a:p>
                      <a:pPr algn="ctr"/>
                      <a:r>
                        <a:rPr lang="en-US" b="1" dirty="0"/>
                        <a:t>2</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687354"/>
            <a:ext cx="4586514" cy="3970318"/>
          </a:xfrm>
          <a:prstGeom prst="rect">
            <a:avLst/>
          </a:prstGeom>
          <a:noFill/>
        </p:spPr>
        <p:txBody>
          <a:bodyPr wrap="square" rtlCol="0">
            <a:spAutoFit/>
          </a:bodyPr>
          <a:lstStyle/>
          <a:p>
            <a:r>
              <a:rPr lang="en-US" sz="2200" dirty="0"/>
              <a:t>In this Grade 8 item </a:t>
            </a:r>
            <a:r>
              <a:rPr lang="en-US" sz="2200" dirty="0">
                <a:latin typeface="Calibri" panose="020F0502020204030204" pitchFamily="34" charset="0"/>
              </a:rPr>
              <a:t>s</a:t>
            </a:r>
            <a:r>
              <a:rPr lang="en-US" sz="2200" dirty="0">
                <a:effectLst/>
                <a:latin typeface="Calibri" panose="020F0502020204030204" pitchFamily="34" charset="0"/>
                <a:ea typeface="Calibri" panose="020F0502020204030204" pitchFamily="34" charset="0"/>
              </a:rPr>
              <a:t>tudents must demonstrate a sophisticated line of reasoning. Procedurally, the students work with an unconventional combination of procedures. The students must use the quantities in the context to determine the procedures and concepts to use.</a:t>
            </a:r>
          </a:p>
          <a:p>
            <a:endParaRPr lang="en-US" sz="2200" dirty="0"/>
          </a:p>
          <a:p>
            <a:r>
              <a:rPr lang="en-US" dirty="0"/>
              <a:t>This item is from the </a:t>
            </a:r>
            <a:r>
              <a:rPr lang="en-US" dirty="0">
                <a:hlinkClick r:id="rId3"/>
              </a:rPr>
              <a:t>Smarter Balanced Scoring Guide For Selected Short-Text Mathematics Items (Field Test 2014)</a:t>
            </a:r>
            <a:r>
              <a:rPr lang="en-US" dirty="0"/>
              <a:t>, p. 17.</a:t>
            </a:r>
          </a:p>
        </p:txBody>
      </p:sp>
      <p:pic>
        <p:nvPicPr>
          <p:cNvPr id="7" name="Picture 6">
            <a:extLst>
              <a:ext uri="{FF2B5EF4-FFF2-40B4-BE49-F238E27FC236}">
                <a16:creationId xmlns:a16="http://schemas.microsoft.com/office/drawing/2014/main" id="{4BE6DA69-6094-4F6B-895E-F3B5AD2E7C6E}"/>
              </a:ext>
            </a:extLst>
          </p:cNvPr>
          <p:cNvPicPr/>
          <p:nvPr/>
        </p:nvPicPr>
        <p:blipFill rotWithShape="1">
          <a:blip r:embed="rId4"/>
          <a:srcRect r="2920"/>
          <a:stretch/>
        </p:blipFill>
        <p:spPr>
          <a:xfrm>
            <a:off x="115774" y="2370568"/>
            <a:ext cx="6595113" cy="1475242"/>
          </a:xfrm>
          <a:prstGeom prst="rect">
            <a:avLst/>
          </a:prstGeom>
        </p:spPr>
      </p:pic>
      <p:sp>
        <p:nvSpPr>
          <p:cNvPr id="9" name="Rectangle 8">
            <a:extLst>
              <a:ext uri="{FF2B5EF4-FFF2-40B4-BE49-F238E27FC236}">
                <a16:creationId xmlns:a16="http://schemas.microsoft.com/office/drawing/2014/main" id="{1A31DB7D-F4D4-4C1A-A4BB-3F36E1034190}"/>
              </a:ext>
            </a:extLst>
          </p:cNvPr>
          <p:cNvSpPr/>
          <p:nvPr/>
        </p:nvSpPr>
        <p:spPr>
          <a:xfrm>
            <a:off x="7064766" y="1205802"/>
            <a:ext cx="4586514" cy="3386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59E783F-BD3E-4932-A87D-B3FAA630BDA4}"/>
              </a:ext>
            </a:extLst>
          </p:cNvPr>
          <p:cNvSpPr txBox="1"/>
          <p:nvPr/>
        </p:nvSpPr>
        <p:spPr>
          <a:xfrm>
            <a:off x="10117566" y="111675"/>
            <a:ext cx="1732349" cy="369332"/>
          </a:xfrm>
          <a:prstGeom prst="rect">
            <a:avLst/>
          </a:prstGeom>
          <a:noFill/>
        </p:spPr>
        <p:txBody>
          <a:bodyPr wrap="square" rtlCol="0">
            <a:spAutoFit/>
          </a:bodyPr>
          <a:lstStyle/>
          <a:p>
            <a:pPr algn="r"/>
            <a:r>
              <a:rPr lang="en-US" dirty="0"/>
              <a:t>Grade 8</a:t>
            </a:r>
          </a:p>
        </p:txBody>
      </p:sp>
      <p:pic>
        <p:nvPicPr>
          <p:cNvPr id="11" name="Graphic 10" descr="Glasses">
            <a:extLst>
              <a:ext uri="{FF2B5EF4-FFF2-40B4-BE49-F238E27FC236}">
                <a16:creationId xmlns:a16="http://schemas.microsoft.com/office/drawing/2014/main" id="{4B7BCEDE-21C8-446E-B665-EFEFF7D00D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970071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946807" y="521432"/>
            <a:ext cx="494039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520187711"/>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3</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764606"/>
            <a:ext cx="4586514" cy="3970318"/>
          </a:xfrm>
          <a:prstGeom prst="rect">
            <a:avLst/>
          </a:prstGeom>
          <a:noFill/>
        </p:spPr>
        <p:txBody>
          <a:bodyPr wrap="square" rtlCol="0">
            <a:spAutoFit/>
          </a:bodyPr>
          <a:lstStyle/>
          <a:p>
            <a:r>
              <a:rPr lang="en-US" sz="2400" dirty="0"/>
              <a:t>In this middle school item, students need to use the application to determine the mathematics, and they need to formulate and interpret results. The required procedures (which are not the aim of the task) are below grade level.</a:t>
            </a:r>
            <a:endParaRPr lang="en-US" dirty="0"/>
          </a:p>
          <a:p>
            <a:endParaRPr lang="en-US" dirty="0"/>
          </a:p>
          <a:p>
            <a:endParaRPr lang="en-US" dirty="0"/>
          </a:p>
          <a:p>
            <a:r>
              <a:rPr lang="en-US" sz="1600" dirty="0"/>
              <a:t>This item, Taxi Cabs, is from the Mathematics Assessment Resource Service’s Summative Assessment Tasks and may be accessed </a:t>
            </a:r>
            <a:r>
              <a:rPr lang="en-US" sz="1600" dirty="0">
                <a:hlinkClick r:id="rId2"/>
              </a:rPr>
              <a:t>here</a:t>
            </a:r>
            <a:r>
              <a:rPr lang="en-US" sz="1600" dirty="0"/>
              <a:t>.</a:t>
            </a:r>
          </a:p>
        </p:txBody>
      </p:sp>
      <p:pic>
        <p:nvPicPr>
          <p:cNvPr id="10" name="Picture 9">
            <a:extLst>
              <a:ext uri="{FF2B5EF4-FFF2-40B4-BE49-F238E27FC236}">
                <a16:creationId xmlns:a16="http://schemas.microsoft.com/office/drawing/2014/main" id="{F9D8B06B-3A6B-43BA-9715-3A505C19D5B2}"/>
              </a:ext>
            </a:extLst>
          </p:cNvPr>
          <p:cNvPicPr>
            <a:picLocks noChangeAspect="1"/>
          </p:cNvPicPr>
          <p:nvPr/>
        </p:nvPicPr>
        <p:blipFill>
          <a:blip r:embed="rId3"/>
          <a:stretch>
            <a:fillRect/>
          </a:stretch>
        </p:blipFill>
        <p:spPr>
          <a:xfrm>
            <a:off x="471737" y="102588"/>
            <a:ext cx="6009273" cy="6393950"/>
          </a:xfrm>
          <a:prstGeom prst="rect">
            <a:avLst/>
          </a:prstGeom>
        </p:spPr>
      </p:pic>
      <p:sp>
        <p:nvSpPr>
          <p:cNvPr id="7" name="Rectangle 6">
            <a:extLst>
              <a:ext uri="{FF2B5EF4-FFF2-40B4-BE49-F238E27FC236}">
                <a16:creationId xmlns:a16="http://schemas.microsoft.com/office/drawing/2014/main" id="{4E8FE9B7-C75A-4C86-B83F-B6E4B9557AEF}"/>
              </a:ext>
            </a:extLst>
          </p:cNvPr>
          <p:cNvSpPr/>
          <p:nvPr/>
        </p:nvSpPr>
        <p:spPr>
          <a:xfrm>
            <a:off x="7064766" y="1205803"/>
            <a:ext cx="4586514" cy="3717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6E627B4-713C-4F11-AF6A-2AD8D4235161}"/>
              </a:ext>
            </a:extLst>
          </p:cNvPr>
          <p:cNvSpPr txBox="1"/>
          <p:nvPr/>
        </p:nvSpPr>
        <p:spPr>
          <a:xfrm>
            <a:off x="10117566" y="111675"/>
            <a:ext cx="1732349" cy="369332"/>
          </a:xfrm>
          <a:prstGeom prst="rect">
            <a:avLst/>
          </a:prstGeom>
          <a:noFill/>
        </p:spPr>
        <p:txBody>
          <a:bodyPr wrap="square" rtlCol="0">
            <a:spAutoFit/>
          </a:bodyPr>
          <a:lstStyle/>
          <a:p>
            <a:pPr algn="r"/>
            <a:r>
              <a:rPr lang="en-US" dirty="0"/>
              <a:t>Middle School</a:t>
            </a:r>
          </a:p>
        </p:txBody>
      </p:sp>
      <p:pic>
        <p:nvPicPr>
          <p:cNvPr id="8" name="Graphic 7" descr="Glasses">
            <a:extLst>
              <a:ext uri="{FF2B5EF4-FFF2-40B4-BE49-F238E27FC236}">
                <a16:creationId xmlns:a16="http://schemas.microsoft.com/office/drawing/2014/main" id="{BEA6A711-DC6E-4645-9126-221A596690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364398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010322175"/>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2</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231654"/>
          </a:xfrm>
          <a:prstGeom prst="rect">
            <a:avLst/>
          </a:prstGeom>
          <a:noFill/>
        </p:spPr>
        <p:txBody>
          <a:bodyPr wrap="square" rtlCol="0">
            <a:spAutoFit/>
          </a:bodyPr>
          <a:lstStyle/>
          <a:p>
            <a:r>
              <a:rPr lang="en-US" sz="2400" dirty="0"/>
              <a:t>In this high school task students are expected to relate multiple concepts.</a:t>
            </a:r>
          </a:p>
          <a:p>
            <a:endParaRPr lang="en-US" sz="2400" dirty="0"/>
          </a:p>
          <a:p>
            <a:endParaRPr lang="en-US" dirty="0"/>
          </a:p>
          <a:p>
            <a:endParaRPr lang="en-US" dirty="0"/>
          </a:p>
          <a:p>
            <a:endParaRPr lang="en-US" dirty="0"/>
          </a:p>
          <a:p>
            <a:endParaRPr lang="en-US" dirty="0"/>
          </a:p>
          <a:p>
            <a:r>
              <a:rPr lang="en-US" dirty="0"/>
              <a:t>This item is from the </a:t>
            </a:r>
            <a:r>
              <a:rPr lang="en-US" dirty="0">
                <a:hlinkClick r:id="rId2"/>
              </a:rPr>
              <a:t>Smarter Balanced High School Claim 3 Specifications</a:t>
            </a:r>
            <a:r>
              <a:rPr lang="en-US" dirty="0"/>
              <a:t>, p. 21. </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C598111-5D0A-4E7E-A8FF-3F24F5D79B33}"/>
                  </a:ext>
                </a:extLst>
              </p:cNvPr>
              <p:cNvSpPr/>
              <p:nvPr/>
            </p:nvSpPr>
            <p:spPr>
              <a:xfrm>
                <a:off x="408273" y="723754"/>
                <a:ext cx="5759879" cy="5016758"/>
              </a:xfrm>
              <a:prstGeom prst="rect">
                <a:avLst/>
              </a:prstGeom>
            </p:spPr>
            <p:txBody>
              <a:bodyPr wrap="square">
                <a:spAutoFit/>
              </a:bodyPr>
              <a:lstStyle/>
              <a:p>
                <a:r>
                  <a:rPr lang="en-US" altLang="en-US" sz="1600" dirty="0">
                    <a:latin typeface="Arial Unicode MS"/>
                    <a:cs typeface="Calibri" panose="020F0502020204030204" pitchFamily="34" charset="0"/>
                  </a:rPr>
                  <a:t>The graph of a quadratic function </a:t>
                </a:r>
                <a14:m>
                  <m:oMath xmlns:m="http://schemas.openxmlformats.org/officeDocument/2006/math">
                    <m:r>
                      <a:rPr lang="en-US" altLang="en-US" sz="1600">
                        <a:latin typeface="Cambria Math" panose="02040503050406030204" pitchFamily="18" charset="0"/>
                        <a:cs typeface="Calibri" panose="020F0502020204030204" pitchFamily="34" charset="0"/>
                      </a:rPr>
                      <m:t>𝑓</m:t>
                    </m:r>
                  </m:oMath>
                </a14:m>
                <a:r>
                  <a:rPr lang="en-US" sz="1600" dirty="0">
                    <a:latin typeface="Arial Unicode MS"/>
                    <a:cs typeface="Calibri" panose="020F0502020204030204" pitchFamily="34" charset="0"/>
                  </a:rPr>
                  <a:t> is shown and the vertex is labeled with its coordinates. If </a:t>
                </a:r>
                <a14:m>
                  <m:oMath xmlns:m="http://schemas.openxmlformats.org/officeDocument/2006/math">
                    <m:r>
                      <a:rPr lang="en-US" sz="1600">
                        <a:latin typeface="Cambria Math" panose="02040503050406030204" pitchFamily="18" charset="0"/>
                        <a:cs typeface="Calibri" panose="020F0502020204030204" pitchFamily="34" charset="0"/>
                      </a:rPr>
                      <m:t>𝑔</m:t>
                    </m:r>
                    <m:d>
                      <m:dPr>
                        <m:ctrlPr>
                          <a:rPr lang="en-US" sz="1600" i="1">
                            <a:latin typeface="Cambria Math" panose="02040503050406030204" pitchFamily="18" charset="0"/>
                            <a:cs typeface="Calibri" panose="020F0502020204030204" pitchFamily="34" charset="0"/>
                          </a:rPr>
                        </m:ctrlPr>
                      </m:dPr>
                      <m:e>
                        <m:r>
                          <a:rPr lang="en-US" sz="1600">
                            <a:latin typeface="Cambria Math" panose="02040503050406030204" pitchFamily="18" charset="0"/>
                            <a:cs typeface="Calibri" panose="020F0502020204030204" pitchFamily="34" charset="0"/>
                          </a:rPr>
                          <m:t>𝑥</m:t>
                        </m:r>
                      </m:e>
                    </m:d>
                    <m:r>
                      <a:rPr lang="en-US" sz="1600">
                        <a:latin typeface="Cambria Math" panose="02040503050406030204" pitchFamily="18" charset="0"/>
                        <a:cs typeface="Calibri" panose="020F0502020204030204" pitchFamily="34" charset="0"/>
                      </a:rPr>
                      <m:t>=</m:t>
                    </m:r>
                    <m:r>
                      <a:rPr lang="en-US" sz="1600">
                        <a:latin typeface="Cambria Math" panose="02040503050406030204" pitchFamily="18" charset="0"/>
                        <a:cs typeface="Calibri" panose="020F0502020204030204" pitchFamily="34" charset="0"/>
                      </a:rPr>
                      <m:t>𝑓</m:t>
                    </m:r>
                    <m:d>
                      <m:dPr>
                        <m:ctrlPr>
                          <a:rPr lang="en-US" sz="1600" i="1">
                            <a:latin typeface="Cambria Math" panose="02040503050406030204" pitchFamily="18" charset="0"/>
                            <a:cs typeface="Calibri" panose="020F0502020204030204" pitchFamily="34" charset="0"/>
                          </a:rPr>
                        </m:ctrlPr>
                      </m:dPr>
                      <m:e>
                        <m:r>
                          <a:rPr lang="en-US" sz="1600">
                            <a:latin typeface="Cambria Math" panose="02040503050406030204" pitchFamily="18" charset="0"/>
                            <a:cs typeface="Calibri" panose="020F0502020204030204" pitchFamily="34" charset="0"/>
                          </a:rPr>
                          <m:t>𝑥</m:t>
                        </m:r>
                        <m:r>
                          <a:rPr lang="en-US" sz="1600">
                            <a:latin typeface="Cambria Math" panose="02040503050406030204" pitchFamily="18" charset="0"/>
                            <a:cs typeface="Calibri" panose="020F0502020204030204" pitchFamily="34" charset="0"/>
                          </a:rPr>
                          <m:t>−1</m:t>
                        </m:r>
                      </m:e>
                    </m:d>
                    <m:r>
                      <a:rPr lang="en-US" sz="1600">
                        <a:latin typeface="Cambria Math" panose="02040503050406030204" pitchFamily="18" charset="0"/>
                        <a:cs typeface="Calibri" panose="020F0502020204030204" pitchFamily="34" charset="0"/>
                      </a:rPr>
                      <m:t>+2</m:t>
                    </m:r>
                  </m:oMath>
                </a14:m>
                <a:r>
                  <a:rPr lang="en-US" sz="1600" dirty="0">
                    <a:latin typeface="Arial Unicode MS"/>
                    <a:cs typeface="Calibri" panose="020F0502020204030204" pitchFamily="34" charset="0"/>
                  </a:rPr>
                  <a:t>, what is the minimum value of </a:t>
                </a:r>
                <a14:m>
                  <m:oMath xmlns:m="http://schemas.openxmlformats.org/officeDocument/2006/math">
                    <m:r>
                      <a:rPr lang="en-US" altLang="en-US" sz="1600">
                        <a:latin typeface="Cambria Math" panose="02040503050406030204" pitchFamily="18" charset="0"/>
                        <a:cs typeface="Calibri" panose="020F0502020204030204" pitchFamily="34" charset="0"/>
                      </a:rPr>
                      <m:t>𝑔</m:t>
                    </m:r>
                  </m:oMath>
                </a14:m>
                <a:r>
                  <a:rPr lang="en-US" sz="1600" dirty="0">
                    <a:latin typeface="Arial Unicode MS"/>
                    <a:cs typeface="Calibri" panose="020F0502020204030204" pitchFamily="34" charset="0"/>
                  </a:rPr>
                  <a:t>?</a:t>
                </a: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endParaRPr lang="en-US" sz="1600" dirty="0">
                  <a:latin typeface="Arial Unicode MS"/>
                  <a:cs typeface="Calibri" panose="020F0502020204030204" pitchFamily="34" charset="0"/>
                </a:endParaRPr>
              </a:p>
              <a:p>
                <a:r>
                  <a:rPr lang="en-US" sz="1600" dirty="0">
                    <a:latin typeface="Arial Unicode MS"/>
                    <a:cs typeface="Calibri" panose="020F0502020204030204" pitchFamily="34" charset="0"/>
                  </a:rPr>
                  <a:t>The minimum value of </a:t>
                </a:r>
                <a14:m>
                  <m:oMath xmlns:m="http://schemas.openxmlformats.org/officeDocument/2006/math">
                    <m:r>
                      <a:rPr lang="en-US" sz="1600" b="0" i="1" smtClean="0">
                        <a:latin typeface="Cambria Math" panose="02040503050406030204" pitchFamily="18" charset="0"/>
                        <a:cs typeface="Calibri" panose="020F0502020204030204" pitchFamily="34" charset="0"/>
                      </a:rPr>
                      <m:t>𝑔</m:t>
                    </m:r>
                  </m:oMath>
                </a14:m>
                <a:r>
                  <a:rPr lang="en-US" sz="1600" dirty="0">
                    <a:latin typeface="Arial Unicode MS"/>
                    <a:cs typeface="Calibri" panose="020F0502020204030204" pitchFamily="34" charset="0"/>
                  </a:rPr>
                  <a:t> is [1, 2, 3, 4, 5, 6] because the minimum value for </a:t>
                </a:r>
                <a14:m>
                  <m:oMath xmlns:m="http://schemas.openxmlformats.org/officeDocument/2006/math">
                    <m:r>
                      <a:rPr lang="en-US" altLang="en-US" sz="1600" i="1">
                        <a:latin typeface="Cambria Math" panose="02040503050406030204" pitchFamily="18" charset="0"/>
                        <a:cs typeface="Calibri" panose="020F0502020204030204" pitchFamily="34" charset="0"/>
                      </a:rPr>
                      <m:t>𝑓</m:t>
                    </m:r>
                  </m:oMath>
                </a14:m>
                <a:r>
                  <a:rPr lang="en-US" sz="1600" dirty="0">
                    <a:latin typeface="Arial Unicode MS"/>
                    <a:cs typeface="Calibri" panose="020F0502020204030204" pitchFamily="34" charset="0"/>
                  </a:rPr>
                  <a:t> is [1, 2, 3, 4, 5, 6] and the graph of </a:t>
                </a:r>
                <a14:m>
                  <m:oMath xmlns:m="http://schemas.openxmlformats.org/officeDocument/2006/math">
                    <m:r>
                      <a:rPr lang="en-US" altLang="en-US" sz="1600" b="0" i="1" smtClean="0">
                        <a:latin typeface="Cambria Math" panose="02040503050406030204" pitchFamily="18" charset="0"/>
                        <a:cs typeface="Calibri" panose="020F0502020204030204" pitchFamily="34" charset="0"/>
                      </a:rPr>
                      <m:t>𝑔</m:t>
                    </m:r>
                  </m:oMath>
                </a14:m>
                <a:r>
                  <a:rPr lang="en-US" sz="1600" dirty="0">
                    <a:latin typeface="Arial Unicode MS"/>
                    <a:cs typeface="Calibri" panose="020F0502020204030204" pitchFamily="34" charset="0"/>
                  </a:rPr>
                  <a:t> is shifted [up, down, left, right] from the graph of </a:t>
                </a:r>
                <a14:m>
                  <m:oMath xmlns:m="http://schemas.openxmlformats.org/officeDocument/2006/math">
                    <m:r>
                      <a:rPr lang="en-US" altLang="en-US" sz="1600" i="1">
                        <a:latin typeface="Cambria Math" panose="02040503050406030204" pitchFamily="18" charset="0"/>
                        <a:cs typeface="Calibri" panose="020F0502020204030204" pitchFamily="34" charset="0"/>
                      </a:rPr>
                      <m:t>𝑓</m:t>
                    </m:r>
                  </m:oMath>
                </a14:m>
                <a:r>
                  <a:rPr lang="en-US" sz="1600" dirty="0">
                    <a:latin typeface="Arial Unicode MS"/>
                    <a:cs typeface="Calibri" panose="020F0502020204030204" pitchFamily="34" charset="0"/>
                  </a:rPr>
                  <a:t> by [1, 2, 3, 4, 5, 6] units (in addition to the other shift).</a:t>
                </a:r>
              </a:p>
            </p:txBody>
          </p:sp>
        </mc:Choice>
        <mc:Fallback xmlns="">
          <p:sp>
            <p:nvSpPr>
              <p:cNvPr id="9" name="Rectangle 8">
                <a:extLst>
                  <a:ext uri="{FF2B5EF4-FFF2-40B4-BE49-F238E27FC236}">
                    <a16:creationId xmlns:a16="http://schemas.microsoft.com/office/drawing/2014/main" id="{1C598111-5D0A-4E7E-A8FF-3F24F5D79B33}"/>
                  </a:ext>
                </a:extLst>
              </p:cNvPr>
              <p:cNvSpPr>
                <a:spLocks noRot="1" noChangeAspect="1" noMove="1" noResize="1" noEditPoints="1" noAdjustHandles="1" noChangeArrowheads="1" noChangeShapeType="1" noTextEdit="1"/>
              </p:cNvSpPr>
              <p:nvPr/>
            </p:nvSpPr>
            <p:spPr>
              <a:xfrm>
                <a:off x="408273" y="723754"/>
                <a:ext cx="5759879" cy="5016758"/>
              </a:xfrm>
              <a:prstGeom prst="rect">
                <a:avLst/>
              </a:prstGeom>
              <a:blipFill>
                <a:blip r:embed="rId4"/>
                <a:stretch>
                  <a:fillRect l="-635" t="-365" r="-1058" b="-608"/>
                </a:stretch>
              </a:blipFill>
            </p:spPr>
            <p:txBody>
              <a:bodyPr/>
              <a:lstStyle/>
              <a:p>
                <a:r>
                  <a:rPr lang="en-US">
                    <a:noFill/>
                  </a:rPr>
                  <a:t> </a:t>
                </a:r>
              </a:p>
            </p:txBody>
          </p:sp>
        </mc:Fallback>
      </mc:AlternateContent>
      <p:pic>
        <p:nvPicPr>
          <p:cNvPr id="7" name="picture">
            <a:extLst>
              <a:ext uri="{FF2B5EF4-FFF2-40B4-BE49-F238E27FC236}">
                <a16:creationId xmlns:a16="http://schemas.microsoft.com/office/drawing/2014/main" id="{A4D75FD0-9B48-4DDC-A411-14FD0AC92B29}"/>
              </a:ext>
            </a:extLst>
          </p:cNvPr>
          <p:cNvPicPr/>
          <p:nvPr/>
        </p:nvPicPr>
        <p:blipFill rotWithShape="1">
          <a:blip r:embed="rId5">
            <a:extLst>
              <a:ext uri="{28A0092B-C50C-407E-A947-70E740481C1C}">
                <a14:useLocalDpi xmlns:a14="http://schemas.microsoft.com/office/drawing/2010/main" val="0"/>
              </a:ext>
            </a:extLst>
          </a:blip>
          <a:srcRect t="19281" r="74975" b="13169"/>
          <a:stretch/>
        </p:blipFill>
        <p:spPr>
          <a:xfrm>
            <a:off x="1797884" y="1773831"/>
            <a:ext cx="2980655" cy="2916604"/>
          </a:xfrm>
          <a:prstGeom prst="rect">
            <a:avLst/>
          </a:prstGeom>
        </p:spPr>
      </p:pic>
      <p:sp>
        <p:nvSpPr>
          <p:cNvPr id="10" name="Rectangle 9">
            <a:extLst>
              <a:ext uri="{FF2B5EF4-FFF2-40B4-BE49-F238E27FC236}">
                <a16:creationId xmlns:a16="http://schemas.microsoft.com/office/drawing/2014/main" id="{8DF98DB9-1462-45F2-ABCF-F2603064D2EA}"/>
              </a:ext>
            </a:extLst>
          </p:cNvPr>
          <p:cNvSpPr/>
          <p:nvPr/>
        </p:nvSpPr>
        <p:spPr>
          <a:xfrm>
            <a:off x="7064766" y="1205802"/>
            <a:ext cx="4586514" cy="3396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D522BF4-B51D-449B-AAE9-ECF12BBFD10B}"/>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12" name="Graphic 11" descr="Glasses">
            <a:extLst>
              <a:ext uri="{FF2B5EF4-FFF2-40B4-BE49-F238E27FC236}">
                <a16:creationId xmlns:a16="http://schemas.microsoft.com/office/drawing/2014/main" id="{FDBE6F4A-2291-4FD8-BFC5-AEB357A6D0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4118998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97708846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508653"/>
          </a:xfrm>
          <a:prstGeom prst="rect">
            <a:avLst/>
          </a:prstGeom>
          <a:noFill/>
        </p:spPr>
        <p:txBody>
          <a:bodyPr wrap="square" rtlCol="0">
            <a:spAutoFit/>
          </a:bodyPr>
          <a:lstStyle/>
          <a:p>
            <a:r>
              <a:rPr lang="en-US" sz="2400" dirty="0"/>
              <a:t>In this Grade 3 item the addends are within the limits for Grades 1-2 and the concept (perimeter) is at grade level.</a:t>
            </a:r>
          </a:p>
          <a:p>
            <a:endParaRPr lang="en-US" dirty="0"/>
          </a:p>
          <a:p>
            <a:endParaRPr lang="en-US" dirty="0"/>
          </a:p>
          <a:p>
            <a:endParaRPr lang="en-US" dirty="0"/>
          </a:p>
          <a:p>
            <a:endParaRPr lang="en-US" dirty="0"/>
          </a:p>
          <a:p>
            <a:r>
              <a:rPr lang="en-US" dirty="0"/>
              <a:t>This item is from the </a:t>
            </a:r>
            <a:r>
              <a:rPr lang="en-US" dirty="0">
                <a:hlinkClick r:id="rId3"/>
              </a:rPr>
              <a:t>Smarter Balanced Assessment Consortium: Mathematics Practice Test Scoring Guide Grade 3, 08/01/2016</a:t>
            </a:r>
            <a:r>
              <a:rPr lang="en-US" dirty="0"/>
              <a:t>, p. 10. </a:t>
            </a:r>
          </a:p>
        </p:txBody>
      </p:sp>
      <p:pic>
        <p:nvPicPr>
          <p:cNvPr id="7" name="Picture 6">
            <a:extLst>
              <a:ext uri="{FF2B5EF4-FFF2-40B4-BE49-F238E27FC236}">
                <a16:creationId xmlns:a16="http://schemas.microsoft.com/office/drawing/2014/main" id="{07606F8E-6377-4715-8755-20D8911ED7DC}"/>
              </a:ext>
            </a:extLst>
          </p:cNvPr>
          <p:cNvPicPr>
            <a:picLocks noChangeAspect="1"/>
          </p:cNvPicPr>
          <p:nvPr/>
        </p:nvPicPr>
        <p:blipFill>
          <a:blip r:embed="rId4"/>
          <a:stretch>
            <a:fillRect/>
          </a:stretch>
        </p:blipFill>
        <p:spPr>
          <a:xfrm>
            <a:off x="622374" y="521431"/>
            <a:ext cx="5672424" cy="5779577"/>
          </a:xfrm>
          <a:prstGeom prst="rect">
            <a:avLst/>
          </a:prstGeom>
        </p:spPr>
      </p:pic>
      <p:sp>
        <p:nvSpPr>
          <p:cNvPr id="3" name="Rectangle 2">
            <a:extLst>
              <a:ext uri="{FF2B5EF4-FFF2-40B4-BE49-F238E27FC236}">
                <a16:creationId xmlns:a16="http://schemas.microsoft.com/office/drawing/2014/main" id="{9A1830DA-D9A2-4ABC-8D80-845E8F66D2D8}"/>
              </a:ext>
            </a:extLst>
          </p:cNvPr>
          <p:cNvSpPr/>
          <p:nvPr/>
        </p:nvSpPr>
        <p:spPr>
          <a:xfrm>
            <a:off x="7064766" y="1205803"/>
            <a:ext cx="4586514" cy="3366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41D647-4BE7-4E9B-A8D4-4EB0E950C0CC}"/>
              </a:ext>
            </a:extLst>
          </p:cNvPr>
          <p:cNvSpPr txBox="1"/>
          <p:nvPr/>
        </p:nvSpPr>
        <p:spPr>
          <a:xfrm>
            <a:off x="10117566" y="111675"/>
            <a:ext cx="1732349" cy="369332"/>
          </a:xfrm>
          <a:prstGeom prst="rect">
            <a:avLst/>
          </a:prstGeom>
          <a:noFill/>
        </p:spPr>
        <p:txBody>
          <a:bodyPr wrap="square" rtlCol="0">
            <a:spAutoFit/>
          </a:bodyPr>
          <a:lstStyle/>
          <a:p>
            <a:pPr algn="r"/>
            <a:r>
              <a:rPr lang="en-US" dirty="0"/>
              <a:t>Grade 3</a:t>
            </a:r>
          </a:p>
        </p:txBody>
      </p:sp>
      <p:pic>
        <p:nvPicPr>
          <p:cNvPr id="11" name="Graphic 10" descr="Glasses">
            <a:extLst>
              <a:ext uri="{FF2B5EF4-FFF2-40B4-BE49-F238E27FC236}">
                <a16:creationId xmlns:a16="http://schemas.microsoft.com/office/drawing/2014/main" id="{E5EDC960-7CD6-447C-BDB2-66C77DCC56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976631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60635682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3</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539430"/>
          </a:xfrm>
          <a:prstGeom prst="rect">
            <a:avLst/>
          </a:prstGeom>
          <a:noFill/>
        </p:spPr>
        <p:txBody>
          <a:bodyPr wrap="square" rtlCol="0">
            <a:spAutoFit/>
          </a:bodyPr>
          <a:lstStyle/>
          <a:p>
            <a:r>
              <a:rPr lang="en-US" sz="2000" dirty="0"/>
              <a:t>In this high school task, students are required to evidence sophisticated reasoning through the construction of a proof.</a:t>
            </a:r>
          </a:p>
          <a:p>
            <a:endParaRPr lang="en-US" dirty="0"/>
          </a:p>
          <a:p>
            <a:endParaRPr lang="en-US" dirty="0"/>
          </a:p>
          <a:p>
            <a:endParaRPr lang="en-US" dirty="0"/>
          </a:p>
          <a:p>
            <a:endParaRPr lang="en-US" dirty="0"/>
          </a:p>
          <a:p>
            <a:r>
              <a:rPr lang="en-US" dirty="0"/>
              <a:t>This item is from the </a:t>
            </a:r>
            <a:r>
              <a:rPr lang="en-US" dirty="0">
                <a:hlinkClick r:id="rId2"/>
              </a:rPr>
              <a:t>Smarter Balanced Assessment Consortium: Mathematics Practice Test Scoring Guide High School, 08/01/2016</a:t>
            </a:r>
            <a:r>
              <a:rPr lang="en-US" dirty="0"/>
              <a:t>, p. 30.</a:t>
            </a:r>
          </a:p>
        </p:txBody>
      </p:sp>
      <p:pic>
        <p:nvPicPr>
          <p:cNvPr id="9" name="picture">
            <a:extLst>
              <a:ext uri="{FF2B5EF4-FFF2-40B4-BE49-F238E27FC236}">
                <a16:creationId xmlns:a16="http://schemas.microsoft.com/office/drawing/2014/main" id="{AEA59245-1D43-4D09-BADD-E68F28F5F10B}"/>
              </a:ext>
            </a:extLst>
          </p:cNvPr>
          <p:cNvPicPr/>
          <p:nvPr/>
        </p:nvPicPr>
        <p:blipFill>
          <a:blip r:embed="rId3">
            <a:extLst>
              <a:ext uri="{28A0092B-C50C-407E-A947-70E740481C1C}">
                <a14:useLocalDpi xmlns:a14="http://schemas.microsoft.com/office/drawing/2010/main" val="0"/>
              </a:ext>
            </a:extLst>
          </a:blip>
          <a:stretch>
            <a:fillRect/>
          </a:stretch>
        </p:blipFill>
        <p:spPr>
          <a:xfrm>
            <a:off x="374521" y="1124807"/>
            <a:ext cx="6218406" cy="3912414"/>
          </a:xfrm>
          <a:prstGeom prst="rect">
            <a:avLst/>
          </a:prstGeom>
        </p:spPr>
      </p:pic>
      <p:sp>
        <p:nvSpPr>
          <p:cNvPr id="7" name="Rectangle 6">
            <a:extLst>
              <a:ext uri="{FF2B5EF4-FFF2-40B4-BE49-F238E27FC236}">
                <a16:creationId xmlns:a16="http://schemas.microsoft.com/office/drawing/2014/main" id="{40AFCFA3-B8B5-4B45-90EF-AA1662C67DAB}"/>
              </a:ext>
            </a:extLst>
          </p:cNvPr>
          <p:cNvSpPr/>
          <p:nvPr/>
        </p:nvSpPr>
        <p:spPr>
          <a:xfrm>
            <a:off x="7064766" y="1205803"/>
            <a:ext cx="4586514" cy="3175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21AE17A-39DD-4E0C-ADEE-D24300C8D95F}"/>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6761D703-6D76-4713-8658-21620A5DB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623705"/>
            <a:ext cx="914400" cy="914400"/>
          </a:xfrm>
          <a:prstGeom prst="rect">
            <a:avLst/>
          </a:prstGeom>
        </p:spPr>
      </p:pic>
    </p:spTree>
    <p:extLst>
      <p:ext uri="{BB962C8B-B14F-4D97-AF65-F5344CB8AC3E}">
        <p14:creationId xmlns:p14="http://schemas.microsoft.com/office/powerpoint/2010/main" val="3784305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834538888"/>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877985"/>
          </a:xfrm>
          <a:prstGeom prst="rect">
            <a:avLst/>
          </a:prstGeom>
          <a:noFill/>
        </p:spPr>
        <p:txBody>
          <a:bodyPr wrap="square" rtlCol="0">
            <a:spAutoFit/>
          </a:bodyPr>
          <a:lstStyle/>
          <a:p>
            <a:r>
              <a:rPr lang="en-US" sz="2400" dirty="0"/>
              <a:t>In this Algebra 1 application item the mathematics is directly indicated.  The procedures are below grade level.</a:t>
            </a:r>
          </a:p>
          <a:p>
            <a:endParaRPr lang="en-US" sz="2400" dirty="0"/>
          </a:p>
          <a:p>
            <a:endParaRPr lang="en-US" dirty="0"/>
          </a:p>
          <a:p>
            <a:endParaRPr lang="en-US" dirty="0"/>
          </a:p>
          <a:p>
            <a:endParaRPr lang="en-US" dirty="0"/>
          </a:p>
          <a:p>
            <a:endParaRPr lang="en-US" dirty="0"/>
          </a:p>
          <a:p>
            <a:r>
              <a:rPr lang="en-US" dirty="0"/>
              <a:t>This item is from the from the </a:t>
            </a:r>
            <a:r>
              <a:rPr lang="en-US" dirty="0">
                <a:hlinkClick r:id="rId2"/>
              </a:rPr>
              <a:t>PARCC Algebra 1 Practice Test</a:t>
            </a:r>
            <a:r>
              <a:rPr lang="en-US" dirty="0"/>
              <a:t>, p.26.</a:t>
            </a:r>
          </a:p>
          <a:p>
            <a:endParaRPr lang="en-US" dirty="0"/>
          </a:p>
        </p:txBody>
      </p:sp>
      <p:pic>
        <p:nvPicPr>
          <p:cNvPr id="7" name="Picture 6">
            <a:extLst>
              <a:ext uri="{FF2B5EF4-FFF2-40B4-BE49-F238E27FC236}">
                <a16:creationId xmlns:a16="http://schemas.microsoft.com/office/drawing/2014/main" id="{18D5865B-E7BC-4C67-9C6C-5EAE8FE5A9CD}"/>
              </a:ext>
            </a:extLst>
          </p:cNvPr>
          <p:cNvPicPr/>
          <p:nvPr/>
        </p:nvPicPr>
        <p:blipFill rotWithShape="1">
          <a:blip r:embed="rId3"/>
          <a:srcRect l="4622"/>
          <a:stretch/>
        </p:blipFill>
        <p:spPr>
          <a:xfrm>
            <a:off x="272716" y="388673"/>
            <a:ext cx="6374260" cy="5819622"/>
          </a:xfrm>
          <a:prstGeom prst="rect">
            <a:avLst/>
          </a:prstGeom>
        </p:spPr>
      </p:pic>
      <p:sp>
        <p:nvSpPr>
          <p:cNvPr id="9" name="Rectangle 8">
            <a:extLst>
              <a:ext uri="{FF2B5EF4-FFF2-40B4-BE49-F238E27FC236}">
                <a16:creationId xmlns:a16="http://schemas.microsoft.com/office/drawing/2014/main" id="{3C7C7A9F-4AA9-422B-8356-93215C3C56B1}"/>
              </a:ext>
            </a:extLst>
          </p:cNvPr>
          <p:cNvSpPr/>
          <p:nvPr/>
        </p:nvSpPr>
        <p:spPr>
          <a:xfrm>
            <a:off x="7064766" y="1205802"/>
            <a:ext cx="4586514" cy="3727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8679951-95EC-48C3-BA99-9855654F80BD}"/>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E45C7384-1066-4DAA-B2D1-49F7EA22F1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457733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02481838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231654"/>
          </a:xfrm>
          <a:prstGeom prst="rect">
            <a:avLst/>
          </a:prstGeom>
          <a:noFill/>
        </p:spPr>
        <p:txBody>
          <a:bodyPr wrap="square" rtlCol="0">
            <a:spAutoFit/>
          </a:bodyPr>
          <a:lstStyle/>
          <a:p>
            <a:r>
              <a:rPr lang="en-US" sz="2400" dirty="0"/>
              <a:t>In this Algebra 1 task students need only recall and use the definition of function. </a:t>
            </a:r>
          </a:p>
          <a:p>
            <a:endParaRPr lang="en-US" sz="2400" dirty="0"/>
          </a:p>
          <a:p>
            <a:endParaRPr lang="en-US" dirty="0"/>
          </a:p>
          <a:p>
            <a:endParaRPr lang="en-US" dirty="0"/>
          </a:p>
          <a:p>
            <a:endParaRPr lang="en-US" dirty="0"/>
          </a:p>
          <a:p>
            <a:endParaRPr lang="en-US" dirty="0"/>
          </a:p>
          <a:p>
            <a:r>
              <a:rPr lang="en-US" dirty="0"/>
              <a:t>This item is from the from the </a:t>
            </a:r>
            <a:r>
              <a:rPr lang="en-US" dirty="0">
                <a:hlinkClick r:id="rId2"/>
              </a:rPr>
              <a:t>PARCC Algebra 1 Practice Test</a:t>
            </a:r>
            <a:r>
              <a:rPr lang="en-US" dirty="0"/>
              <a:t>, p.32.</a:t>
            </a:r>
          </a:p>
        </p:txBody>
      </p:sp>
      <p:pic>
        <p:nvPicPr>
          <p:cNvPr id="7" name="Picture 6">
            <a:extLst>
              <a:ext uri="{FF2B5EF4-FFF2-40B4-BE49-F238E27FC236}">
                <a16:creationId xmlns:a16="http://schemas.microsoft.com/office/drawing/2014/main" id="{A73AFEBF-01B0-4F18-9518-D4532FCCCD72}"/>
              </a:ext>
            </a:extLst>
          </p:cNvPr>
          <p:cNvPicPr/>
          <p:nvPr/>
        </p:nvPicPr>
        <p:blipFill rotWithShape="1">
          <a:blip r:embed="rId3"/>
          <a:srcRect l="5797"/>
          <a:stretch/>
        </p:blipFill>
        <p:spPr>
          <a:xfrm>
            <a:off x="332647" y="913929"/>
            <a:ext cx="6302733" cy="4602951"/>
          </a:xfrm>
          <a:prstGeom prst="rect">
            <a:avLst/>
          </a:prstGeom>
        </p:spPr>
      </p:pic>
      <p:sp>
        <p:nvSpPr>
          <p:cNvPr id="9" name="Rectangle 8">
            <a:extLst>
              <a:ext uri="{FF2B5EF4-FFF2-40B4-BE49-F238E27FC236}">
                <a16:creationId xmlns:a16="http://schemas.microsoft.com/office/drawing/2014/main" id="{915856AB-3596-46A7-9DAD-B7B747A986A5}"/>
              </a:ext>
            </a:extLst>
          </p:cNvPr>
          <p:cNvSpPr/>
          <p:nvPr/>
        </p:nvSpPr>
        <p:spPr>
          <a:xfrm>
            <a:off x="7064766" y="1205802"/>
            <a:ext cx="4586514" cy="3386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9411534-A1BA-4535-8FF7-AE279CAEEDA0}"/>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40A5FB0C-5BC0-4B2E-B3DB-0B6D660A1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634687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1053880114"/>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1</a:t>
                      </a:r>
                    </a:p>
                  </a:txBody>
                  <a:tcPr/>
                </a:tc>
                <a:tc>
                  <a:txBody>
                    <a:bodyPr/>
                    <a:lstStyle/>
                    <a:p>
                      <a:pPr algn="ctr"/>
                      <a:r>
                        <a:rPr lang="en-US" b="1" dirty="0"/>
                        <a:t>2</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508653"/>
          </a:xfrm>
          <a:prstGeom prst="rect">
            <a:avLst/>
          </a:prstGeom>
          <a:noFill/>
        </p:spPr>
        <p:txBody>
          <a:bodyPr wrap="square" rtlCol="0">
            <a:spAutoFit/>
          </a:bodyPr>
          <a:lstStyle/>
          <a:p>
            <a:r>
              <a:rPr lang="en-US" sz="2400" dirty="0"/>
              <a:t>This Algebra 1 item </a:t>
            </a:r>
            <a:r>
              <a:rPr lang="en-US" sz="2400" dirty="0">
                <a:effectLst/>
                <a:latin typeface="Calibri" panose="020F0502020204030204" pitchFamily="34" charset="0"/>
                <a:ea typeface="Calibri" panose="020F0502020204030204" pitchFamily="34" charset="0"/>
                <a:cs typeface="Times New Roman" panose="02020603050405020304" pitchFamily="18" charset="0"/>
              </a:rPr>
              <a:t>requires an interpretation of the context to determine the meaning of the constant term. </a:t>
            </a:r>
          </a:p>
          <a:p>
            <a:endParaRPr lang="en-US" dirty="0"/>
          </a:p>
          <a:p>
            <a:endParaRPr lang="en-US" dirty="0"/>
          </a:p>
          <a:p>
            <a:endParaRPr lang="en-US" dirty="0"/>
          </a:p>
          <a:p>
            <a:endParaRPr lang="en-US" dirty="0"/>
          </a:p>
          <a:p>
            <a:endParaRPr lang="en-US" dirty="0"/>
          </a:p>
          <a:p>
            <a:r>
              <a:rPr lang="en-US" dirty="0"/>
              <a:t>This item is from the from the </a:t>
            </a:r>
            <a:r>
              <a:rPr lang="en-US" dirty="0">
                <a:hlinkClick r:id="rId2"/>
              </a:rPr>
              <a:t>PARCC Algebra 1 Practice Test</a:t>
            </a:r>
            <a:r>
              <a:rPr lang="en-US" dirty="0"/>
              <a:t>, p.49.</a:t>
            </a:r>
          </a:p>
        </p:txBody>
      </p:sp>
      <p:pic>
        <p:nvPicPr>
          <p:cNvPr id="7" name="Picture 6">
            <a:extLst>
              <a:ext uri="{FF2B5EF4-FFF2-40B4-BE49-F238E27FC236}">
                <a16:creationId xmlns:a16="http://schemas.microsoft.com/office/drawing/2014/main" id="{80AF7E73-749D-459B-A3CC-27873896113F}"/>
              </a:ext>
            </a:extLst>
          </p:cNvPr>
          <p:cNvPicPr/>
          <p:nvPr/>
        </p:nvPicPr>
        <p:blipFill rotWithShape="1">
          <a:blip r:embed="rId3"/>
          <a:srcRect l="5363"/>
          <a:stretch/>
        </p:blipFill>
        <p:spPr>
          <a:xfrm>
            <a:off x="106362" y="1619918"/>
            <a:ext cx="6604526" cy="2357421"/>
          </a:xfrm>
          <a:prstGeom prst="rect">
            <a:avLst/>
          </a:prstGeom>
        </p:spPr>
      </p:pic>
      <p:sp>
        <p:nvSpPr>
          <p:cNvPr id="9" name="Rectangle 8">
            <a:extLst>
              <a:ext uri="{FF2B5EF4-FFF2-40B4-BE49-F238E27FC236}">
                <a16:creationId xmlns:a16="http://schemas.microsoft.com/office/drawing/2014/main" id="{DCF80211-1559-4125-9E14-BD2ABF74EBE7}"/>
              </a:ext>
            </a:extLst>
          </p:cNvPr>
          <p:cNvSpPr/>
          <p:nvPr/>
        </p:nvSpPr>
        <p:spPr>
          <a:xfrm>
            <a:off x="7064766" y="1205802"/>
            <a:ext cx="4586514" cy="3687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51607AD-20C8-4FC6-9B60-74426C281B0B}"/>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4849FB2B-EDEF-40D1-852E-787247849A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325047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438114121"/>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1</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677526"/>
            <a:ext cx="4586514" cy="3724096"/>
          </a:xfrm>
          <a:prstGeom prst="rect">
            <a:avLst/>
          </a:prstGeom>
          <a:noFill/>
        </p:spPr>
        <p:txBody>
          <a:bodyPr wrap="square" rtlCol="0">
            <a:spAutoFit/>
          </a:bodyPr>
          <a:lstStyle/>
          <a:p>
            <a:r>
              <a:rPr lang="en-US" sz="2000" dirty="0"/>
              <a:t>In this Algebra I item the procedure (substitution) is below grade level. The concept (points that make the equation true lie on the graph) is grade level, but students do not need to relate concepts or demonstrate a line of reasoning.</a:t>
            </a:r>
          </a:p>
          <a:p>
            <a:endParaRPr lang="en-US" sz="2000" dirty="0"/>
          </a:p>
          <a:p>
            <a:endParaRPr lang="en-US" sz="2000" dirty="0"/>
          </a:p>
          <a:p>
            <a:endParaRPr lang="en-US" sz="2000" dirty="0"/>
          </a:p>
          <a:p>
            <a:r>
              <a:rPr lang="en-US" sz="2000" dirty="0"/>
              <a:t> </a:t>
            </a:r>
          </a:p>
          <a:p>
            <a:r>
              <a:rPr lang="en-US" dirty="0"/>
              <a:t>This item is from the from the </a:t>
            </a:r>
            <a:r>
              <a:rPr lang="en-US" dirty="0">
                <a:hlinkClick r:id="rId2"/>
              </a:rPr>
              <a:t>PARCC Algebra 1 Practice Test</a:t>
            </a:r>
            <a:r>
              <a:rPr lang="en-US" dirty="0"/>
              <a:t>, p.9.</a:t>
            </a:r>
          </a:p>
        </p:txBody>
      </p:sp>
      <p:pic>
        <p:nvPicPr>
          <p:cNvPr id="7" name="Picture 6">
            <a:extLst>
              <a:ext uri="{FF2B5EF4-FFF2-40B4-BE49-F238E27FC236}">
                <a16:creationId xmlns:a16="http://schemas.microsoft.com/office/drawing/2014/main" id="{7DE5E50C-C5EE-481A-9DBE-CE063F53C768}"/>
              </a:ext>
            </a:extLst>
          </p:cNvPr>
          <p:cNvPicPr/>
          <p:nvPr/>
        </p:nvPicPr>
        <p:blipFill rotWithShape="1">
          <a:blip r:embed="rId3"/>
          <a:srcRect l="6230"/>
          <a:stretch/>
        </p:blipFill>
        <p:spPr>
          <a:xfrm>
            <a:off x="189216" y="1515992"/>
            <a:ext cx="6521671" cy="3184394"/>
          </a:xfrm>
          <a:prstGeom prst="rect">
            <a:avLst/>
          </a:prstGeom>
        </p:spPr>
      </p:pic>
      <p:sp>
        <p:nvSpPr>
          <p:cNvPr id="9" name="Rectangle 8">
            <a:extLst>
              <a:ext uri="{FF2B5EF4-FFF2-40B4-BE49-F238E27FC236}">
                <a16:creationId xmlns:a16="http://schemas.microsoft.com/office/drawing/2014/main" id="{27E51FFD-474E-4924-B70F-88B34519E168}"/>
              </a:ext>
            </a:extLst>
          </p:cNvPr>
          <p:cNvSpPr/>
          <p:nvPr/>
        </p:nvSpPr>
        <p:spPr>
          <a:xfrm>
            <a:off x="7064766" y="1205803"/>
            <a:ext cx="4586514" cy="3494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CB082E5-517B-429F-81BB-ED27AEBE36FA}"/>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034D9D54-12CB-4E8F-9206-F44E859C07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3781081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16629903"/>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724096"/>
          </a:xfrm>
          <a:prstGeom prst="rect">
            <a:avLst/>
          </a:prstGeom>
          <a:noFill/>
        </p:spPr>
        <p:txBody>
          <a:bodyPr wrap="square" rtlCol="0">
            <a:spAutoFit/>
          </a:bodyPr>
          <a:lstStyle/>
          <a:p>
            <a:r>
              <a:rPr lang="en-US" sz="2400" dirty="0"/>
              <a:t>This high-school level task is procedural and at grade level. High school students are expected to rewrite expressions involving radicals and rational exponents.</a:t>
            </a:r>
          </a:p>
          <a:p>
            <a:endParaRPr lang="en-US" dirty="0"/>
          </a:p>
          <a:p>
            <a:endParaRPr lang="en-US" dirty="0"/>
          </a:p>
          <a:p>
            <a:endParaRPr lang="en-US" sz="1600" dirty="0"/>
          </a:p>
          <a:p>
            <a:endParaRPr lang="en-US" sz="1600" dirty="0"/>
          </a:p>
          <a:p>
            <a:r>
              <a:rPr lang="en-US" sz="1600" dirty="0"/>
              <a:t>This item is from the </a:t>
            </a:r>
            <a:r>
              <a:rPr lang="en-US" sz="1600" dirty="0">
                <a:hlinkClick r:id="rId2"/>
              </a:rPr>
              <a:t>Smarter Balanced Assessment Consortium: Mathematics Practice Test Scoring Guide High School, 08/01/2016</a:t>
            </a:r>
            <a:r>
              <a:rPr lang="en-US" sz="1600" dirty="0"/>
              <a:t>, p. 4.</a:t>
            </a:r>
          </a:p>
        </p:txBody>
      </p:sp>
      <p:pic>
        <p:nvPicPr>
          <p:cNvPr id="7" name="picture">
            <a:extLst>
              <a:ext uri="{FF2B5EF4-FFF2-40B4-BE49-F238E27FC236}">
                <a16:creationId xmlns:a16="http://schemas.microsoft.com/office/drawing/2014/main" id="{379D2D81-4A13-4969-9635-5321E2861B7F}"/>
              </a:ext>
            </a:extLst>
          </p:cNvPr>
          <p:cNvPicPr/>
          <p:nvPr/>
        </p:nvPicPr>
        <p:blipFill rotWithShape="1">
          <a:blip r:embed="rId3">
            <a:extLst>
              <a:ext uri="{28A0092B-C50C-407E-A947-70E740481C1C}">
                <a14:useLocalDpi xmlns:a14="http://schemas.microsoft.com/office/drawing/2010/main" val="0"/>
              </a:ext>
            </a:extLst>
          </a:blip>
          <a:srcRect l="9299" r="6140"/>
          <a:stretch/>
        </p:blipFill>
        <p:spPr>
          <a:xfrm>
            <a:off x="497305" y="1234907"/>
            <a:ext cx="5550568" cy="3746922"/>
          </a:xfrm>
          <a:prstGeom prst="rect">
            <a:avLst/>
          </a:prstGeom>
        </p:spPr>
      </p:pic>
      <p:sp>
        <p:nvSpPr>
          <p:cNvPr id="9" name="Rectangle 8">
            <a:extLst>
              <a:ext uri="{FF2B5EF4-FFF2-40B4-BE49-F238E27FC236}">
                <a16:creationId xmlns:a16="http://schemas.microsoft.com/office/drawing/2014/main" id="{6E14965D-184B-45BF-BD05-CAA4AF0D63C9}"/>
              </a:ext>
            </a:extLst>
          </p:cNvPr>
          <p:cNvSpPr/>
          <p:nvPr/>
        </p:nvSpPr>
        <p:spPr>
          <a:xfrm>
            <a:off x="7064766" y="1205802"/>
            <a:ext cx="4586514" cy="346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BF2818F-57D6-4E32-A76F-A857B4D63F47}"/>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8EB94693-AB46-494A-A7DA-CB5043F385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898201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4069344873"/>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3</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323987"/>
          </a:xfrm>
          <a:prstGeom prst="rect">
            <a:avLst/>
          </a:prstGeom>
          <a:noFill/>
        </p:spPr>
        <p:txBody>
          <a:bodyPr wrap="square" rtlCol="0">
            <a:spAutoFit/>
          </a:bodyPr>
          <a:lstStyle/>
          <a:p>
            <a:r>
              <a:rPr lang="en-US" sz="2400" dirty="0"/>
              <a:t>In this task students have to work with unfriendly numbers. A student may know the procedure very well, yet get an incorrect answer due to the numbers involved. The task also requires unusual perseverance.</a:t>
            </a:r>
          </a:p>
          <a:p>
            <a:endParaRPr lang="en-US" sz="2400" dirty="0"/>
          </a:p>
          <a:p>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520C1A-E3E6-4555-912C-C5ADCDA3271D}"/>
                  </a:ext>
                </a:extLst>
              </p:cNvPr>
              <p:cNvSpPr txBox="1"/>
              <p:nvPr/>
            </p:nvSpPr>
            <p:spPr>
              <a:xfrm>
                <a:off x="883919" y="1493520"/>
                <a:ext cx="4493423" cy="1822678"/>
              </a:xfrm>
              <a:prstGeom prst="rect">
                <a:avLst/>
              </a:prstGeom>
              <a:noFill/>
            </p:spPr>
            <p:txBody>
              <a:bodyPr wrap="square" rtlCol="0">
                <a:spAutoFit/>
              </a:bodyPr>
              <a:lstStyle/>
              <a:p>
                <a:r>
                  <a:rPr lang="en-US" dirty="0"/>
                  <a:t>Use polynomial long division to find:</a:t>
                </a:r>
              </a:p>
              <a:p>
                <a:endParaRPr lang="en-US"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7</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−2</m:t>
                          </m:r>
                        </m:e>
                      </m:d>
                    </m:oMath>
                  </m:oMathPara>
                </a14:m>
                <a:endParaRPr lang="en-US" dirty="0"/>
              </a:p>
              <a:p>
                <a:endParaRPr lang="en-US" dirty="0"/>
              </a:p>
              <a:p>
                <a:r>
                  <a:rPr lang="en-US" dirty="0"/>
                  <a:t>Show all work.</a:t>
                </a:r>
              </a:p>
            </p:txBody>
          </p:sp>
        </mc:Choice>
        <mc:Fallback xmlns="">
          <p:sp>
            <p:nvSpPr>
              <p:cNvPr id="3" name="TextBox 2">
                <a:extLst>
                  <a:ext uri="{FF2B5EF4-FFF2-40B4-BE49-F238E27FC236}">
                    <a16:creationId xmlns:a16="http://schemas.microsoft.com/office/drawing/2014/main" id="{E1520C1A-E3E6-4555-912C-C5ADCDA3271D}"/>
                  </a:ext>
                </a:extLst>
              </p:cNvPr>
              <p:cNvSpPr txBox="1">
                <a:spLocks noRot="1" noChangeAspect="1" noMove="1" noResize="1" noEditPoints="1" noAdjustHandles="1" noChangeArrowheads="1" noChangeShapeType="1" noTextEdit="1"/>
              </p:cNvSpPr>
              <p:nvPr/>
            </p:nvSpPr>
            <p:spPr>
              <a:xfrm>
                <a:off x="883919" y="1493520"/>
                <a:ext cx="4493423" cy="1822678"/>
              </a:xfrm>
              <a:prstGeom prst="rect">
                <a:avLst/>
              </a:prstGeom>
              <a:blipFill>
                <a:blip r:embed="rId3"/>
                <a:stretch>
                  <a:fillRect l="-1085" t="-1672" b="-434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ED372AB-4F5B-4F50-A74A-A743D1EE657A}"/>
              </a:ext>
            </a:extLst>
          </p:cNvPr>
          <p:cNvSpPr/>
          <p:nvPr/>
        </p:nvSpPr>
        <p:spPr>
          <a:xfrm>
            <a:off x="7064766" y="1205802"/>
            <a:ext cx="4586514" cy="4320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8BDBDA9-B5F5-4C2A-97C7-742DA4BDA333}"/>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8" name="Graphic 7" descr="Glasses">
            <a:extLst>
              <a:ext uri="{FF2B5EF4-FFF2-40B4-BE49-F238E27FC236}">
                <a16:creationId xmlns:a16="http://schemas.microsoft.com/office/drawing/2014/main" id="{C5243EE7-B8B4-48FB-8180-3777B54547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4652618"/>
            <a:ext cx="914400" cy="914400"/>
          </a:xfrm>
          <a:prstGeom prst="rect">
            <a:avLst/>
          </a:prstGeom>
        </p:spPr>
      </p:pic>
    </p:spTree>
    <p:extLst>
      <p:ext uri="{BB962C8B-B14F-4D97-AF65-F5344CB8AC3E}">
        <p14:creationId xmlns:p14="http://schemas.microsoft.com/office/powerpoint/2010/main" val="3991737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720662348"/>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1</a:t>
                      </a:r>
                    </a:p>
                  </a:txBody>
                  <a:tcPr/>
                </a:tc>
                <a:tc>
                  <a:txBody>
                    <a:bodyPr/>
                    <a:lstStyle/>
                    <a:p>
                      <a:pPr algn="ctr"/>
                      <a:r>
                        <a:rPr lang="en-US" b="1" dirty="0"/>
                        <a:t>3</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619918"/>
            <a:ext cx="4586514" cy="3693319"/>
          </a:xfrm>
          <a:prstGeom prst="rect">
            <a:avLst/>
          </a:prstGeom>
          <a:noFill/>
        </p:spPr>
        <p:txBody>
          <a:bodyPr wrap="square" rtlCol="0">
            <a:spAutoFit/>
          </a:bodyPr>
          <a:lstStyle/>
          <a:p>
            <a:r>
              <a:rPr lang="en-US" dirty="0"/>
              <a:t>In this high school task students are required to recognize and construct a model, compute the difference between predicted and actual values based on the data and make a prediction by interpreting the model in the context of the situation. The procedure of fitting a curve to a data set is at grade level.</a:t>
            </a:r>
          </a:p>
          <a:p>
            <a:endParaRPr lang="en-US" dirty="0"/>
          </a:p>
          <a:p>
            <a:endParaRPr lang="en-US" dirty="0"/>
          </a:p>
          <a:p>
            <a:endParaRPr lang="en-US" dirty="0"/>
          </a:p>
          <a:p>
            <a:endParaRPr lang="en-US" dirty="0"/>
          </a:p>
          <a:p>
            <a:r>
              <a:rPr lang="en-US" dirty="0"/>
              <a:t>This item is from the </a:t>
            </a:r>
            <a:r>
              <a:rPr lang="en-US" dirty="0">
                <a:hlinkClick r:id="rId2"/>
              </a:rPr>
              <a:t>Smarter Balanced Math Specifications, High School, Claim 4</a:t>
            </a:r>
            <a:r>
              <a:rPr lang="en-US" dirty="0"/>
              <a:t>, p. 35).</a:t>
            </a:r>
          </a:p>
        </p:txBody>
      </p:sp>
      <p:pic>
        <p:nvPicPr>
          <p:cNvPr id="3" name="Picture 2">
            <a:extLst>
              <a:ext uri="{FF2B5EF4-FFF2-40B4-BE49-F238E27FC236}">
                <a16:creationId xmlns:a16="http://schemas.microsoft.com/office/drawing/2014/main" id="{DB655B5D-E2E2-4336-B195-6599AEEA90A1}"/>
              </a:ext>
            </a:extLst>
          </p:cNvPr>
          <p:cNvPicPr>
            <a:picLocks noChangeAspect="1"/>
          </p:cNvPicPr>
          <p:nvPr/>
        </p:nvPicPr>
        <p:blipFill>
          <a:blip r:embed="rId3"/>
          <a:stretch>
            <a:fillRect/>
          </a:stretch>
        </p:blipFill>
        <p:spPr>
          <a:xfrm>
            <a:off x="201658" y="184548"/>
            <a:ext cx="6509229" cy="3419066"/>
          </a:xfrm>
          <a:prstGeom prst="rect">
            <a:avLst/>
          </a:prstGeom>
        </p:spPr>
      </p:pic>
      <p:pic>
        <p:nvPicPr>
          <p:cNvPr id="4" name="Picture 3">
            <a:extLst>
              <a:ext uri="{FF2B5EF4-FFF2-40B4-BE49-F238E27FC236}">
                <a16:creationId xmlns:a16="http://schemas.microsoft.com/office/drawing/2014/main" id="{EE139236-EB02-4172-8DE9-55BE15C0BF79}"/>
              </a:ext>
            </a:extLst>
          </p:cNvPr>
          <p:cNvPicPr>
            <a:picLocks noChangeAspect="1"/>
          </p:cNvPicPr>
          <p:nvPr/>
        </p:nvPicPr>
        <p:blipFill>
          <a:blip r:embed="rId4"/>
          <a:stretch>
            <a:fillRect/>
          </a:stretch>
        </p:blipFill>
        <p:spPr>
          <a:xfrm>
            <a:off x="1892980" y="3683824"/>
            <a:ext cx="3126584" cy="3173323"/>
          </a:xfrm>
          <a:prstGeom prst="rect">
            <a:avLst/>
          </a:prstGeom>
        </p:spPr>
      </p:pic>
      <p:sp>
        <p:nvSpPr>
          <p:cNvPr id="9" name="Rectangle 8">
            <a:extLst>
              <a:ext uri="{FF2B5EF4-FFF2-40B4-BE49-F238E27FC236}">
                <a16:creationId xmlns:a16="http://schemas.microsoft.com/office/drawing/2014/main" id="{566464EC-B80F-4BCB-BE25-DBB4B222B8B5}"/>
              </a:ext>
            </a:extLst>
          </p:cNvPr>
          <p:cNvSpPr/>
          <p:nvPr/>
        </p:nvSpPr>
        <p:spPr>
          <a:xfrm>
            <a:off x="7064766" y="1205802"/>
            <a:ext cx="4586514" cy="345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788924D-D2E5-4394-9962-9A4126E2323B}"/>
              </a:ext>
            </a:extLst>
          </p:cNvPr>
          <p:cNvSpPr txBox="1"/>
          <p:nvPr/>
        </p:nvSpPr>
        <p:spPr>
          <a:xfrm>
            <a:off x="10117566" y="111675"/>
            <a:ext cx="1732349" cy="369332"/>
          </a:xfrm>
          <a:prstGeom prst="rect">
            <a:avLst/>
          </a:prstGeom>
          <a:noFill/>
        </p:spPr>
        <p:txBody>
          <a:bodyPr wrap="square" rtlCol="0">
            <a:spAutoFit/>
          </a:bodyPr>
          <a:lstStyle/>
          <a:p>
            <a:pPr algn="r"/>
            <a:r>
              <a:rPr lang="en-US" dirty="0"/>
              <a:t>High School</a:t>
            </a:r>
          </a:p>
        </p:txBody>
      </p:sp>
      <p:pic>
        <p:nvPicPr>
          <p:cNvPr id="11" name="Graphic 10" descr="Glasses">
            <a:extLst>
              <a:ext uri="{FF2B5EF4-FFF2-40B4-BE49-F238E27FC236}">
                <a16:creationId xmlns:a16="http://schemas.microsoft.com/office/drawing/2014/main" id="{E0196952-A0F7-491F-A7C7-FC8994A78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355269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863662500"/>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0</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00986"/>
          </a:xfrm>
          <a:prstGeom prst="rect">
            <a:avLst/>
          </a:prstGeom>
          <a:noFill/>
        </p:spPr>
        <p:txBody>
          <a:bodyPr wrap="square" rtlCol="0">
            <a:spAutoFit/>
          </a:bodyPr>
          <a:lstStyle/>
          <a:p>
            <a:r>
              <a:rPr lang="en-US" sz="2400" dirty="0"/>
              <a:t>This Grade 3 item matches the expectation in the standards for students to know single digit products by memory.</a:t>
            </a:r>
          </a:p>
          <a:p>
            <a:endParaRPr lang="en-US" sz="2400" dirty="0"/>
          </a:p>
          <a:p>
            <a:endParaRPr lang="en-US" dirty="0"/>
          </a:p>
          <a:p>
            <a:endParaRPr lang="en-US" dirty="0"/>
          </a:p>
          <a:p>
            <a:endParaRPr lang="en-US" dirty="0"/>
          </a:p>
          <a:p>
            <a:r>
              <a:rPr lang="en-US" dirty="0"/>
              <a:t>This item is from the </a:t>
            </a:r>
            <a:r>
              <a:rPr lang="en-US" dirty="0">
                <a:hlinkClick r:id="rId2"/>
              </a:rPr>
              <a:t>Smarter Balanced Assessment Consortium: Mathematics Practice Test Scoring Guide Grade 3, 08/01/2016</a:t>
            </a:r>
            <a:r>
              <a:rPr lang="en-US" dirty="0"/>
              <a:t>, p. 13. </a:t>
            </a:r>
          </a:p>
        </p:txBody>
      </p:sp>
      <p:pic>
        <p:nvPicPr>
          <p:cNvPr id="9" name="picture">
            <a:extLst>
              <a:ext uri="{FF2B5EF4-FFF2-40B4-BE49-F238E27FC236}">
                <a16:creationId xmlns:a16="http://schemas.microsoft.com/office/drawing/2014/main" id="{1922CFC7-AACE-4FEA-9EE1-BE340E5C20A6}"/>
              </a:ext>
            </a:extLst>
          </p:cNvPr>
          <p:cNvPicPr/>
          <p:nvPr/>
        </p:nvPicPr>
        <p:blipFill rotWithShape="1">
          <a:blip r:embed="rId3">
            <a:extLst>
              <a:ext uri="{28A0092B-C50C-407E-A947-70E740481C1C}">
                <a14:useLocalDpi xmlns:a14="http://schemas.microsoft.com/office/drawing/2010/main" val="0"/>
              </a:ext>
            </a:extLst>
          </a:blip>
          <a:srcRect l="3807" r="7721"/>
          <a:stretch/>
        </p:blipFill>
        <p:spPr>
          <a:xfrm>
            <a:off x="397321" y="2261337"/>
            <a:ext cx="6195606" cy="1283968"/>
          </a:xfrm>
          <a:prstGeom prst="rect">
            <a:avLst/>
          </a:prstGeom>
        </p:spPr>
      </p:pic>
      <p:sp>
        <p:nvSpPr>
          <p:cNvPr id="7" name="Rectangle 6">
            <a:extLst>
              <a:ext uri="{FF2B5EF4-FFF2-40B4-BE49-F238E27FC236}">
                <a16:creationId xmlns:a16="http://schemas.microsoft.com/office/drawing/2014/main" id="{A7A45451-C5CC-4886-A5C8-5A5E053DB547}"/>
              </a:ext>
            </a:extLst>
          </p:cNvPr>
          <p:cNvSpPr/>
          <p:nvPr/>
        </p:nvSpPr>
        <p:spPr>
          <a:xfrm>
            <a:off x="7064766" y="1205802"/>
            <a:ext cx="4586514" cy="3285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2563AE9-EDA0-4509-AEAC-551FC7511654}"/>
              </a:ext>
            </a:extLst>
          </p:cNvPr>
          <p:cNvSpPr txBox="1"/>
          <p:nvPr/>
        </p:nvSpPr>
        <p:spPr>
          <a:xfrm>
            <a:off x="10117566" y="111675"/>
            <a:ext cx="1732349" cy="369332"/>
          </a:xfrm>
          <a:prstGeom prst="rect">
            <a:avLst/>
          </a:prstGeom>
          <a:noFill/>
        </p:spPr>
        <p:txBody>
          <a:bodyPr wrap="square" rtlCol="0">
            <a:spAutoFit/>
          </a:bodyPr>
          <a:lstStyle/>
          <a:p>
            <a:pPr algn="r"/>
            <a:r>
              <a:rPr lang="en-US" dirty="0"/>
              <a:t>Grade 3</a:t>
            </a:r>
          </a:p>
        </p:txBody>
      </p:sp>
      <p:pic>
        <p:nvPicPr>
          <p:cNvPr id="11" name="Graphic 10" descr="Glasses">
            <a:extLst>
              <a:ext uri="{FF2B5EF4-FFF2-40B4-BE49-F238E27FC236}">
                <a16:creationId xmlns:a16="http://schemas.microsoft.com/office/drawing/2014/main" id="{A53BA1BF-7C7F-4172-A8AC-867F077244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79012"/>
            <a:ext cx="914400" cy="914400"/>
          </a:xfrm>
          <a:prstGeom prst="rect">
            <a:avLst/>
          </a:prstGeom>
        </p:spPr>
      </p:pic>
    </p:spTree>
    <p:extLst>
      <p:ext uri="{BB962C8B-B14F-4D97-AF65-F5344CB8AC3E}">
        <p14:creationId xmlns:p14="http://schemas.microsoft.com/office/powerpoint/2010/main" val="3646119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518004120"/>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2</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765054"/>
            <a:ext cx="4586514" cy="3785652"/>
          </a:xfrm>
          <a:prstGeom prst="rect">
            <a:avLst/>
          </a:prstGeom>
          <a:noFill/>
        </p:spPr>
        <p:txBody>
          <a:bodyPr wrap="square" rtlCol="0">
            <a:spAutoFit/>
          </a:bodyPr>
          <a:lstStyle/>
          <a:p>
            <a:r>
              <a:rPr lang="en-US" sz="2400" dirty="0"/>
              <a:t>In this Grade 3 item students must connect concepts (connecting number line intervals to time) with a strategy. The mathematics in the application (Paul read for 45 minutes, starting at 3:30) is directly indicated.</a:t>
            </a:r>
            <a:endParaRPr lang="en-US" dirty="0"/>
          </a:p>
          <a:p>
            <a:endParaRPr lang="en-US" dirty="0"/>
          </a:p>
          <a:p>
            <a:r>
              <a:rPr lang="en-US" dirty="0"/>
              <a:t>This item is from the </a:t>
            </a:r>
            <a:r>
              <a:rPr lang="en-US" dirty="0">
                <a:hlinkClick r:id="rId3"/>
              </a:rPr>
              <a:t>Smarter Balanced Assessment Consortium: Mathematics Practice Test Scoring Guide Grade 3, 08/01/2016</a:t>
            </a:r>
            <a:r>
              <a:rPr lang="en-US" dirty="0"/>
              <a:t>, p. 18. </a:t>
            </a:r>
          </a:p>
        </p:txBody>
      </p:sp>
      <p:pic>
        <p:nvPicPr>
          <p:cNvPr id="7" name="picture">
            <a:extLst>
              <a:ext uri="{FF2B5EF4-FFF2-40B4-BE49-F238E27FC236}">
                <a16:creationId xmlns:a16="http://schemas.microsoft.com/office/drawing/2014/main" id="{AF5608A7-A91A-46AB-BFFA-CDA9085E428F}"/>
              </a:ext>
            </a:extLst>
          </p:cNvPr>
          <p:cNvPicPr/>
          <p:nvPr/>
        </p:nvPicPr>
        <p:blipFill rotWithShape="1">
          <a:blip r:embed="rId4">
            <a:extLst>
              <a:ext uri="{28A0092B-C50C-407E-A947-70E740481C1C}">
                <a14:useLocalDpi xmlns:a14="http://schemas.microsoft.com/office/drawing/2010/main" val="0"/>
              </a:ext>
            </a:extLst>
          </a:blip>
          <a:srcRect r="7193" b="7698"/>
          <a:stretch/>
        </p:blipFill>
        <p:spPr>
          <a:xfrm>
            <a:off x="296779" y="521432"/>
            <a:ext cx="6296148" cy="5792204"/>
          </a:xfrm>
          <a:prstGeom prst="rect">
            <a:avLst/>
          </a:prstGeom>
        </p:spPr>
      </p:pic>
      <p:sp>
        <p:nvSpPr>
          <p:cNvPr id="9" name="Rectangle 8">
            <a:extLst>
              <a:ext uri="{FF2B5EF4-FFF2-40B4-BE49-F238E27FC236}">
                <a16:creationId xmlns:a16="http://schemas.microsoft.com/office/drawing/2014/main" id="{763C78B9-546E-480E-B7E6-458719753AD8}"/>
              </a:ext>
            </a:extLst>
          </p:cNvPr>
          <p:cNvSpPr/>
          <p:nvPr/>
        </p:nvSpPr>
        <p:spPr>
          <a:xfrm>
            <a:off x="7064766" y="1205802"/>
            <a:ext cx="4586514" cy="3326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5E3831C-E8E2-4638-8D7F-67D4937684D1}"/>
              </a:ext>
            </a:extLst>
          </p:cNvPr>
          <p:cNvSpPr txBox="1"/>
          <p:nvPr/>
        </p:nvSpPr>
        <p:spPr>
          <a:xfrm>
            <a:off x="10117566" y="111675"/>
            <a:ext cx="1732349" cy="369332"/>
          </a:xfrm>
          <a:prstGeom prst="rect">
            <a:avLst/>
          </a:prstGeom>
          <a:noFill/>
        </p:spPr>
        <p:txBody>
          <a:bodyPr wrap="square" rtlCol="0">
            <a:spAutoFit/>
          </a:bodyPr>
          <a:lstStyle/>
          <a:p>
            <a:pPr algn="r"/>
            <a:r>
              <a:rPr lang="en-US" dirty="0"/>
              <a:t>Grade 3</a:t>
            </a:r>
          </a:p>
        </p:txBody>
      </p:sp>
      <p:pic>
        <p:nvPicPr>
          <p:cNvPr id="11" name="Graphic 10" descr="Glasses">
            <a:extLst>
              <a:ext uri="{FF2B5EF4-FFF2-40B4-BE49-F238E27FC236}">
                <a16:creationId xmlns:a16="http://schemas.microsoft.com/office/drawing/2014/main" id="{E5A520ED-FD93-48F9-BD15-A6A6D5A2BB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573309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920481897"/>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2</a:t>
                      </a:r>
                    </a:p>
                  </a:txBody>
                  <a:tcPr/>
                </a:tc>
                <a:tc>
                  <a:txBody>
                    <a:bodyPr/>
                    <a:lstStyle/>
                    <a:p>
                      <a:pPr algn="ctr"/>
                      <a:r>
                        <a:rPr lang="en-US" b="1" dirty="0"/>
                        <a:t>1</a:t>
                      </a:r>
                    </a:p>
                  </a:txBody>
                  <a:tcPr/>
                </a:tc>
                <a:tc>
                  <a:txBody>
                    <a:bodyPr/>
                    <a:lstStyle/>
                    <a:p>
                      <a:pPr algn="ctr"/>
                      <a:endParaRPr lang="en-US" b="1" dirty="0"/>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93319"/>
          </a:xfrm>
          <a:prstGeom prst="rect">
            <a:avLst/>
          </a:prstGeom>
          <a:noFill/>
        </p:spPr>
        <p:txBody>
          <a:bodyPr wrap="square" rtlCol="0">
            <a:spAutoFit/>
          </a:bodyPr>
          <a:lstStyle/>
          <a:p>
            <a:r>
              <a:rPr lang="en-US" sz="2400" dirty="0"/>
              <a:t>In this Grade 3 item, students must either recognize the relationship between multiplication and division or use grade level fluency to determine which equations have the same unknown.</a:t>
            </a:r>
          </a:p>
          <a:p>
            <a:endParaRPr lang="en-US" dirty="0"/>
          </a:p>
          <a:p>
            <a:endParaRPr lang="en-US" dirty="0"/>
          </a:p>
          <a:p>
            <a:r>
              <a:rPr lang="en-US" dirty="0"/>
              <a:t>This item is from the </a:t>
            </a:r>
            <a:r>
              <a:rPr lang="en-US" dirty="0">
                <a:hlinkClick r:id="rId2"/>
              </a:rPr>
              <a:t>Smarter Balanced Assessment Consortium: Mathematics Practice Test Scoring Guide Grade 3, 08/01/2016</a:t>
            </a:r>
            <a:r>
              <a:rPr lang="en-US" dirty="0"/>
              <a:t>, p. 14. </a:t>
            </a:r>
          </a:p>
        </p:txBody>
      </p:sp>
      <p:pic>
        <p:nvPicPr>
          <p:cNvPr id="7" name="picture">
            <a:extLst>
              <a:ext uri="{FF2B5EF4-FFF2-40B4-BE49-F238E27FC236}">
                <a16:creationId xmlns:a16="http://schemas.microsoft.com/office/drawing/2014/main" id="{55F2338E-CF0B-4BB7-A078-5B9996199469}"/>
              </a:ext>
            </a:extLst>
          </p:cNvPr>
          <p:cNvPicPr/>
          <p:nvPr/>
        </p:nvPicPr>
        <p:blipFill>
          <a:blip r:embed="rId3">
            <a:extLst>
              <a:ext uri="{28A0092B-C50C-407E-A947-70E740481C1C}">
                <a14:useLocalDpi xmlns:a14="http://schemas.microsoft.com/office/drawing/2010/main" val="0"/>
              </a:ext>
            </a:extLst>
          </a:blip>
          <a:stretch>
            <a:fillRect/>
          </a:stretch>
        </p:blipFill>
        <p:spPr>
          <a:xfrm>
            <a:off x="405622" y="1966414"/>
            <a:ext cx="6187305" cy="2423361"/>
          </a:xfrm>
          <a:prstGeom prst="rect">
            <a:avLst/>
          </a:prstGeom>
        </p:spPr>
      </p:pic>
      <p:sp>
        <p:nvSpPr>
          <p:cNvPr id="9" name="Rectangle 8">
            <a:extLst>
              <a:ext uri="{FF2B5EF4-FFF2-40B4-BE49-F238E27FC236}">
                <a16:creationId xmlns:a16="http://schemas.microsoft.com/office/drawing/2014/main" id="{7CF2C553-2C5C-4211-9EC6-E81AAC193583}"/>
              </a:ext>
            </a:extLst>
          </p:cNvPr>
          <p:cNvSpPr/>
          <p:nvPr/>
        </p:nvSpPr>
        <p:spPr>
          <a:xfrm>
            <a:off x="7064766" y="1205802"/>
            <a:ext cx="4586514" cy="3336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77CE134-CAAC-4375-A52F-E062CCD270D9}"/>
              </a:ext>
            </a:extLst>
          </p:cNvPr>
          <p:cNvSpPr txBox="1"/>
          <p:nvPr/>
        </p:nvSpPr>
        <p:spPr>
          <a:xfrm>
            <a:off x="10117566" y="111675"/>
            <a:ext cx="1732349" cy="369332"/>
          </a:xfrm>
          <a:prstGeom prst="rect">
            <a:avLst/>
          </a:prstGeom>
          <a:noFill/>
        </p:spPr>
        <p:txBody>
          <a:bodyPr wrap="square" rtlCol="0">
            <a:spAutoFit/>
          </a:bodyPr>
          <a:lstStyle/>
          <a:p>
            <a:pPr algn="r"/>
            <a:r>
              <a:rPr lang="en-US" dirty="0"/>
              <a:t>Grade 3</a:t>
            </a:r>
          </a:p>
        </p:txBody>
      </p:sp>
      <p:pic>
        <p:nvPicPr>
          <p:cNvPr id="11" name="Graphic 10" descr="Glasses">
            <a:extLst>
              <a:ext uri="{FF2B5EF4-FFF2-40B4-BE49-F238E27FC236}">
                <a16:creationId xmlns:a16="http://schemas.microsoft.com/office/drawing/2014/main" id="{31136AEE-9398-4729-A98B-B2A0C029A3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5170328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1265793101"/>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3</a:t>
                      </a:r>
                    </a:p>
                  </a:txBody>
                  <a:tcPr/>
                </a:tc>
                <a:tc>
                  <a:txBody>
                    <a:bodyPr/>
                    <a:lstStyle/>
                    <a:p>
                      <a:pPr algn="ctr"/>
                      <a:r>
                        <a:rPr lang="en-US" b="1" dirty="0"/>
                        <a:t>0</a:t>
                      </a:r>
                    </a:p>
                  </a:txBody>
                  <a:tcPr/>
                </a:tc>
                <a:tc>
                  <a:txBody>
                    <a:bodyPr/>
                    <a:lstStyle/>
                    <a:p>
                      <a:pPr algn="ctr"/>
                      <a:r>
                        <a:rPr lang="en-US" b="1" dirty="0"/>
                        <a:t>2</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2070100"/>
            <a:ext cx="4586514" cy="3416320"/>
          </a:xfrm>
          <a:prstGeom prst="rect">
            <a:avLst/>
          </a:prstGeom>
          <a:noFill/>
        </p:spPr>
        <p:txBody>
          <a:bodyPr wrap="square" rtlCol="0">
            <a:spAutoFit/>
          </a:bodyPr>
          <a:lstStyle/>
          <a:p>
            <a:r>
              <a:rPr lang="en-US" sz="2400" dirty="0"/>
              <a:t>In this Grade 4 item</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number of different procedures requires organization and perseverance</a:t>
            </a:r>
            <a:r>
              <a:rPr lang="en-US" sz="2400" dirty="0">
                <a:latin typeface="Calibri" panose="020F0502020204030204" pitchFamily="34" charset="0"/>
                <a:ea typeface="Calibri" panose="020F0502020204030204" pitchFamily="34" charset="0"/>
                <a:cs typeface="Times New Roman" panose="02020603050405020304" pitchFamily="18" charset="0"/>
              </a:rPr>
              <a:t>. Students have to interpret the context to decide which procedures to use. </a:t>
            </a:r>
            <a:endParaRPr lang="en-US" sz="2400" dirty="0"/>
          </a:p>
          <a:p>
            <a:endParaRPr lang="en-US" dirty="0"/>
          </a:p>
          <a:p>
            <a:endParaRPr lang="en-US" dirty="0"/>
          </a:p>
          <a:p>
            <a:r>
              <a:rPr lang="en-US" dirty="0"/>
              <a:t>This item is from the </a:t>
            </a:r>
            <a:r>
              <a:rPr lang="en-US" dirty="0">
                <a:hlinkClick r:id="rId2"/>
              </a:rPr>
              <a:t>PARCC Grade 4 Mathematics Practice Test</a:t>
            </a:r>
            <a:r>
              <a:rPr lang="en-US" dirty="0"/>
              <a:t>, p. 40. </a:t>
            </a:r>
          </a:p>
        </p:txBody>
      </p:sp>
      <p:sp>
        <p:nvSpPr>
          <p:cNvPr id="4" name="TextBox 3">
            <a:extLst>
              <a:ext uri="{FF2B5EF4-FFF2-40B4-BE49-F238E27FC236}">
                <a16:creationId xmlns:a16="http://schemas.microsoft.com/office/drawing/2014/main" id="{A6674F9B-6D8B-40E3-8EA9-8C8F3A23A079}"/>
              </a:ext>
            </a:extLst>
          </p:cNvPr>
          <p:cNvSpPr txBox="1"/>
          <p:nvPr/>
        </p:nvSpPr>
        <p:spPr>
          <a:xfrm>
            <a:off x="641684" y="48126"/>
            <a:ext cx="2037348" cy="962861"/>
          </a:xfrm>
          <a:prstGeom prst="rect">
            <a:avLst/>
          </a:prstGeom>
          <a:noFill/>
        </p:spPr>
        <p:txBody>
          <a:bodyPr wrap="square" rtlCol="0">
            <a:spAutoFit/>
          </a:bodyPr>
          <a:lstStyle/>
          <a:p>
            <a:endParaRPr lang="en-US" dirty="0"/>
          </a:p>
        </p:txBody>
      </p:sp>
      <p:sp>
        <p:nvSpPr>
          <p:cNvPr id="10" name="Rectangle 9">
            <a:extLst>
              <a:ext uri="{FF2B5EF4-FFF2-40B4-BE49-F238E27FC236}">
                <a16:creationId xmlns:a16="http://schemas.microsoft.com/office/drawing/2014/main" id="{483E0F26-3F5E-48DA-A89E-2DACFCFE6A51}"/>
              </a:ext>
            </a:extLst>
          </p:cNvPr>
          <p:cNvSpPr/>
          <p:nvPr/>
        </p:nvSpPr>
        <p:spPr>
          <a:xfrm>
            <a:off x="818721" y="1746934"/>
            <a:ext cx="5213110" cy="2862322"/>
          </a:xfrm>
          <a:prstGeom prst="rect">
            <a:avLst/>
          </a:prstGeom>
        </p:spPr>
        <p:txBody>
          <a:bodyPr wrap="square">
            <a:spAutoFit/>
          </a:bodyPr>
          <a:lstStyle/>
          <a:p>
            <a:r>
              <a:rPr lang="en-US" altLang="en-US" sz="2000" dirty="0">
                <a:latin typeface="Arial Unicode MS"/>
                <a:cs typeface="Calibri" panose="020F0502020204030204" pitchFamily="34" charset="0"/>
              </a:rPr>
              <a:t>Hayley has 272 beads. She buys 38 more beads. She will use 89 beads to make bracelets and the rest to make necklaces. She will use 9 beads for each necklace. </a:t>
            </a:r>
          </a:p>
          <a:p>
            <a:br>
              <a:rPr lang="en-US" altLang="en-US" sz="2000" dirty="0">
                <a:latin typeface="Arial Unicode MS"/>
                <a:cs typeface="Calibri" panose="020F0502020204030204" pitchFamily="34" charset="0"/>
              </a:rPr>
            </a:br>
            <a:r>
              <a:rPr lang="en-US" altLang="en-US" sz="2000" dirty="0">
                <a:latin typeface="Arial Unicode MS"/>
                <a:cs typeface="Calibri" panose="020F0502020204030204" pitchFamily="34" charset="0"/>
              </a:rPr>
              <a:t>What is the </a:t>
            </a:r>
            <a:r>
              <a:rPr lang="en-US" altLang="en-US" sz="2000" b="1" dirty="0">
                <a:latin typeface="Arial Unicode MS"/>
                <a:cs typeface="Calibri" panose="020F0502020204030204" pitchFamily="34" charset="0"/>
              </a:rPr>
              <a:t>greatest</a:t>
            </a:r>
            <a:r>
              <a:rPr lang="en-US" altLang="en-US" sz="2000" dirty="0">
                <a:latin typeface="Arial Unicode MS"/>
                <a:cs typeface="Calibri" panose="020F0502020204030204" pitchFamily="34" charset="0"/>
              </a:rPr>
              <a:t> number of necklaces Hayley can make? </a:t>
            </a:r>
          </a:p>
          <a:p>
            <a:br>
              <a:rPr lang="en-US" altLang="en-US" sz="2000" dirty="0">
                <a:latin typeface="Arial Unicode MS"/>
                <a:cs typeface="Calibri" panose="020F0502020204030204" pitchFamily="34" charset="0"/>
              </a:rPr>
            </a:br>
            <a:r>
              <a:rPr lang="en-US" altLang="en-US" sz="2000" dirty="0">
                <a:latin typeface="Arial Unicode MS"/>
                <a:cs typeface="Calibri" panose="020F0502020204030204" pitchFamily="34" charset="0"/>
              </a:rPr>
              <a:t>Enter your answer in the box</a:t>
            </a:r>
            <a:endParaRPr lang="en-US" sz="2000" dirty="0"/>
          </a:p>
        </p:txBody>
      </p:sp>
      <p:sp>
        <p:nvSpPr>
          <p:cNvPr id="9" name="Rectangle 8">
            <a:extLst>
              <a:ext uri="{FF2B5EF4-FFF2-40B4-BE49-F238E27FC236}">
                <a16:creationId xmlns:a16="http://schemas.microsoft.com/office/drawing/2014/main" id="{047A6502-772F-4D35-B86D-08EB9952E704}"/>
              </a:ext>
            </a:extLst>
          </p:cNvPr>
          <p:cNvSpPr/>
          <p:nvPr/>
        </p:nvSpPr>
        <p:spPr>
          <a:xfrm>
            <a:off x="7064766" y="1205803"/>
            <a:ext cx="4586514" cy="3537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FEA0651-4327-4C8D-93D5-7F6FD193A805}"/>
              </a:ext>
            </a:extLst>
          </p:cNvPr>
          <p:cNvSpPr txBox="1"/>
          <p:nvPr/>
        </p:nvSpPr>
        <p:spPr>
          <a:xfrm>
            <a:off x="10117566" y="111675"/>
            <a:ext cx="1732349" cy="369332"/>
          </a:xfrm>
          <a:prstGeom prst="rect">
            <a:avLst/>
          </a:prstGeom>
          <a:noFill/>
        </p:spPr>
        <p:txBody>
          <a:bodyPr wrap="square" rtlCol="0">
            <a:spAutoFit/>
          </a:bodyPr>
          <a:lstStyle/>
          <a:p>
            <a:pPr algn="r"/>
            <a:r>
              <a:rPr lang="en-US" dirty="0"/>
              <a:t>Grade 4</a:t>
            </a:r>
          </a:p>
        </p:txBody>
      </p:sp>
      <p:pic>
        <p:nvPicPr>
          <p:cNvPr id="13" name="Graphic 12" descr="Glasses">
            <a:extLst>
              <a:ext uri="{FF2B5EF4-FFF2-40B4-BE49-F238E27FC236}">
                <a16:creationId xmlns:a16="http://schemas.microsoft.com/office/drawing/2014/main" id="{7398975B-3E92-4E01-B621-5F33717D8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2537339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147125511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00986"/>
          </a:xfrm>
          <a:prstGeom prst="rect">
            <a:avLst/>
          </a:prstGeom>
          <a:noFill/>
        </p:spPr>
        <p:txBody>
          <a:bodyPr wrap="square" rtlCol="0">
            <a:spAutoFit/>
          </a:bodyPr>
          <a:lstStyle/>
          <a:p>
            <a:r>
              <a:rPr lang="en-US" sz="2400" dirty="0"/>
              <a:t>In this Grade 4 item, the application makes the expected mathematical procedure clear. </a:t>
            </a:r>
            <a:r>
              <a:rPr lang="en-US" sz="2400" dirty="0">
                <a:solidFill>
                  <a:srgbClr val="000000"/>
                </a:solidFill>
                <a:latin typeface="Calibri" panose="020F0502020204030204" pitchFamily="34" charset="0"/>
              </a:rPr>
              <a:t>Adding two three-digit numbers is a fluency expectation from grade 3.</a:t>
            </a:r>
            <a:endParaRPr lang="en-US" dirty="0"/>
          </a:p>
          <a:p>
            <a:endParaRPr lang="en-US" dirty="0"/>
          </a:p>
          <a:p>
            <a:endParaRPr lang="en-US" dirty="0"/>
          </a:p>
          <a:p>
            <a:endParaRPr lang="en-US" dirty="0"/>
          </a:p>
          <a:p>
            <a:r>
              <a:rPr lang="en-US" dirty="0"/>
              <a:t>This item is from the </a:t>
            </a:r>
            <a:r>
              <a:rPr lang="en-US" dirty="0">
                <a:hlinkClick r:id="rId2"/>
              </a:rPr>
              <a:t>Smarter Balanced Assessment Consortium: Mathematics Practice Test Scoring Guide Grade 4, 08/01/2016</a:t>
            </a:r>
            <a:r>
              <a:rPr lang="en-US" dirty="0"/>
              <a:t>. </a:t>
            </a:r>
          </a:p>
        </p:txBody>
      </p:sp>
      <p:sp>
        <p:nvSpPr>
          <p:cNvPr id="7" name="Rectangle 6">
            <a:extLst>
              <a:ext uri="{FF2B5EF4-FFF2-40B4-BE49-F238E27FC236}">
                <a16:creationId xmlns:a16="http://schemas.microsoft.com/office/drawing/2014/main" id="{856E22CF-4AAA-4798-8BE8-82CF3210872A}"/>
              </a:ext>
            </a:extLst>
          </p:cNvPr>
          <p:cNvSpPr/>
          <p:nvPr/>
        </p:nvSpPr>
        <p:spPr>
          <a:xfrm>
            <a:off x="818721" y="1746934"/>
            <a:ext cx="5213110" cy="1815882"/>
          </a:xfrm>
          <a:prstGeom prst="rect">
            <a:avLst/>
          </a:prstGeom>
        </p:spPr>
        <p:txBody>
          <a:bodyPr wrap="square">
            <a:spAutoFit/>
          </a:bodyPr>
          <a:lstStyle/>
          <a:p>
            <a:r>
              <a:rPr lang="en-US" altLang="en-US" sz="2800" dirty="0">
                <a:latin typeface="Arial Unicode MS"/>
                <a:cs typeface="Calibri" panose="020F0502020204030204" pitchFamily="34" charset="0"/>
              </a:rPr>
              <a:t>A baker has 159 cups of brown sugar and 264 cups of white sugar. How many total cups of sugar does the baker have? </a:t>
            </a:r>
            <a:endParaRPr lang="en-US" sz="2800" dirty="0"/>
          </a:p>
        </p:txBody>
      </p:sp>
      <p:sp>
        <p:nvSpPr>
          <p:cNvPr id="9" name="Rectangle 8">
            <a:extLst>
              <a:ext uri="{FF2B5EF4-FFF2-40B4-BE49-F238E27FC236}">
                <a16:creationId xmlns:a16="http://schemas.microsoft.com/office/drawing/2014/main" id="{8AEE9386-1495-41CA-A525-2151B44FB829}"/>
              </a:ext>
            </a:extLst>
          </p:cNvPr>
          <p:cNvSpPr/>
          <p:nvPr/>
        </p:nvSpPr>
        <p:spPr>
          <a:xfrm>
            <a:off x="7064766" y="1205803"/>
            <a:ext cx="4586514" cy="327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0691A03-FB74-462A-A9DA-0A74ADA4E0A2}"/>
              </a:ext>
            </a:extLst>
          </p:cNvPr>
          <p:cNvSpPr txBox="1"/>
          <p:nvPr/>
        </p:nvSpPr>
        <p:spPr>
          <a:xfrm>
            <a:off x="10117566" y="111675"/>
            <a:ext cx="1732349" cy="369332"/>
          </a:xfrm>
          <a:prstGeom prst="rect">
            <a:avLst/>
          </a:prstGeom>
          <a:noFill/>
        </p:spPr>
        <p:txBody>
          <a:bodyPr wrap="square" rtlCol="0">
            <a:spAutoFit/>
          </a:bodyPr>
          <a:lstStyle/>
          <a:p>
            <a:pPr algn="r"/>
            <a:r>
              <a:rPr lang="en-US" dirty="0"/>
              <a:t>Grade 4</a:t>
            </a:r>
          </a:p>
        </p:txBody>
      </p:sp>
      <p:pic>
        <p:nvPicPr>
          <p:cNvPr id="11" name="Graphic 10" descr="Glasses">
            <a:extLst>
              <a:ext uri="{FF2B5EF4-FFF2-40B4-BE49-F238E27FC236}">
                <a16:creationId xmlns:a16="http://schemas.microsoft.com/office/drawing/2014/main" id="{D9516F61-7FDE-4EBE-A5F7-5D5B7A797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1790128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35876911"/>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3</a:t>
                      </a:r>
                    </a:p>
                  </a:txBody>
                  <a:tcPr/>
                </a:tc>
                <a:tc>
                  <a:txBody>
                    <a:bodyPr/>
                    <a:lstStyle/>
                    <a:p>
                      <a:pPr algn="ctr"/>
                      <a:r>
                        <a:rPr lang="en-US" b="1" dirty="0"/>
                        <a:t>2</a:t>
                      </a:r>
                    </a:p>
                  </a:txBody>
                  <a:tcPr/>
                </a:tc>
                <a:tc>
                  <a:txBody>
                    <a:bodyPr/>
                    <a:lstStyle/>
                    <a:p>
                      <a:pPr algn="ctr"/>
                      <a:r>
                        <a:rPr lang="en-US" b="1" dirty="0"/>
                        <a:t>3</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713146"/>
            <a:ext cx="4586514" cy="3847207"/>
          </a:xfrm>
          <a:prstGeom prst="rect">
            <a:avLst/>
          </a:prstGeom>
          <a:noFill/>
        </p:spPr>
        <p:txBody>
          <a:bodyPr wrap="square" rtlCol="0">
            <a:spAutoFit/>
          </a:bodyPr>
          <a:lstStyle/>
          <a:p>
            <a:r>
              <a:rPr lang="en-US" dirty="0"/>
              <a:t>This is part 5 of a Grade 5 task. Students need to formulate the problem, drawing on the information needed. They need to compute one or more solutions and then interpret those with respect to what is reasonable for the problem. Students will likely use an unconventional combination of procedures. Students will need to connect concepts with procedures or strategies. </a:t>
            </a:r>
          </a:p>
          <a:p>
            <a:endParaRPr lang="en-US" dirty="0"/>
          </a:p>
          <a:p>
            <a:r>
              <a:rPr lang="en-US" sz="1600" dirty="0"/>
              <a:t>This item is from the </a:t>
            </a:r>
            <a:r>
              <a:rPr lang="en-US" sz="1600" dirty="0">
                <a:hlinkClick r:id="rId3"/>
              </a:rPr>
              <a:t>Smarter Balanced Assessment Consortium: Clay Pottery Performance Task Grade 5 Mathematics Practice Test Scoring Guide, January 2017.</a:t>
            </a:r>
            <a:r>
              <a:rPr lang="en-US" sz="1600" dirty="0"/>
              <a:t> pp. 2-4</a:t>
            </a:r>
          </a:p>
        </p:txBody>
      </p:sp>
      <p:pic>
        <p:nvPicPr>
          <p:cNvPr id="7" name="picture">
            <a:extLst>
              <a:ext uri="{FF2B5EF4-FFF2-40B4-BE49-F238E27FC236}">
                <a16:creationId xmlns:a16="http://schemas.microsoft.com/office/drawing/2014/main" id="{A25BDE13-C13D-4599-936F-6A84C82EB7C3}"/>
              </a:ext>
            </a:extLst>
          </p:cNvPr>
          <p:cNvPicPr/>
          <p:nvPr/>
        </p:nvPicPr>
        <p:blipFill rotWithShape="1">
          <a:blip r:embed="rId4">
            <a:extLst>
              <a:ext uri="{28A0092B-C50C-407E-A947-70E740481C1C}">
                <a14:useLocalDpi xmlns:a14="http://schemas.microsoft.com/office/drawing/2010/main" val="0"/>
              </a:ext>
            </a:extLst>
          </a:blip>
          <a:srcRect t="11662"/>
          <a:stretch/>
        </p:blipFill>
        <p:spPr>
          <a:xfrm>
            <a:off x="1161973" y="4124550"/>
            <a:ext cx="4950069" cy="2650991"/>
          </a:xfrm>
          <a:prstGeom prst="rect">
            <a:avLst/>
          </a:prstGeom>
        </p:spPr>
      </p:pic>
      <p:pic>
        <p:nvPicPr>
          <p:cNvPr id="9" name="picture">
            <a:extLst>
              <a:ext uri="{FF2B5EF4-FFF2-40B4-BE49-F238E27FC236}">
                <a16:creationId xmlns:a16="http://schemas.microsoft.com/office/drawing/2014/main" id="{13EA48B3-CDB3-4D42-A29E-6B296B66249D}"/>
              </a:ext>
            </a:extLst>
          </p:cNvPr>
          <p:cNvPicPr/>
          <p:nvPr/>
        </p:nvPicPr>
        <p:blipFill rotWithShape="1">
          <a:blip r:embed="rId5">
            <a:extLst>
              <a:ext uri="{28A0092B-C50C-407E-A947-70E740481C1C}">
                <a14:useLocalDpi xmlns:a14="http://schemas.microsoft.com/office/drawing/2010/main" val="0"/>
              </a:ext>
            </a:extLst>
          </a:blip>
          <a:srcRect t="6470"/>
          <a:stretch/>
        </p:blipFill>
        <p:spPr>
          <a:xfrm>
            <a:off x="1161973" y="160421"/>
            <a:ext cx="4500890" cy="3964129"/>
          </a:xfrm>
          <a:prstGeom prst="rect">
            <a:avLst/>
          </a:prstGeom>
        </p:spPr>
      </p:pic>
      <p:sp>
        <p:nvSpPr>
          <p:cNvPr id="10" name="Rectangle 9">
            <a:extLst>
              <a:ext uri="{FF2B5EF4-FFF2-40B4-BE49-F238E27FC236}">
                <a16:creationId xmlns:a16="http://schemas.microsoft.com/office/drawing/2014/main" id="{7626C70D-ADB4-4D61-8133-A9108A0AA989}"/>
              </a:ext>
            </a:extLst>
          </p:cNvPr>
          <p:cNvSpPr/>
          <p:nvPr/>
        </p:nvSpPr>
        <p:spPr>
          <a:xfrm>
            <a:off x="7064766" y="1205802"/>
            <a:ext cx="4586514" cy="3165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3B55663-C28E-4BF2-9D46-CD5463537093}"/>
              </a:ext>
            </a:extLst>
          </p:cNvPr>
          <p:cNvSpPr txBox="1"/>
          <p:nvPr/>
        </p:nvSpPr>
        <p:spPr>
          <a:xfrm>
            <a:off x="10117566" y="111675"/>
            <a:ext cx="1732349" cy="369332"/>
          </a:xfrm>
          <a:prstGeom prst="rect">
            <a:avLst/>
          </a:prstGeom>
          <a:noFill/>
        </p:spPr>
        <p:txBody>
          <a:bodyPr wrap="square" rtlCol="0">
            <a:spAutoFit/>
          </a:bodyPr>
          <a:lstStyle/>
          <a:p>
            <a:pPr algn="r"/>
            <a:r>
              <a:rPr lang="en-US" dirty="0"/>
              <a:t>Grade 5</a:t>
            </a:r>
          </a:p>
        </p:txBody>
      </p:sp>
      <p:pic>
        <p:nvPicPr>
          <p:cNvPr id="13" name="Graphic 12" descr="Glasses">
            <a:extLst>
              <a:ext uri="{FF2B5EF4-FFF2-40B4-BE49-F238E27FC236}">
                <a16:creationId xmlns:a16="http://schemas.microsoft.com/office/drawing/2014/main" id="{7213E9ED-F557-442B-A108-6D1BF9A29B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3560" y="3667350"/>
            <a:ext cx="914400" cy="914400"/>
          </a:xfrm>
          <a:prstGeom prst="rect">
            <a:avLst/>
          </a:prstGeom>
        </p:spPr>
      </p:pic>
    </p:spTree>
    <p:extLst>
      <p:ext uri="{BB962C8B-B14F-4D97-AF65-F5344CB8AC3E}">
        <p14:creationId xmlns:p14="http://schemas.microsoft.com/office/powerpoint/2010/main" val="3461306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D2133-98DE-43F8-BEF1-192400F6AAF3}"/>
              </a:ext>
            </a:extLst>
          </p:cNvPr>
          <p:cNvSpPr/>
          <p:nvPr/>
        </p:nvSpPr>
        <p:spPr>
          <a:xfrm>
            <a:off x="6828847" y="521432"/>
            <a:ext cx="5058353" cy="51735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378286508"/>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algn="ctr"/>
                      <a:r>
                        <a:rPr lang="en-US" dirty="0"/>
                        <a:t>Procedural</a:t>
                      </a:r>
                    </a:p>
                  </a:txBody>
                  <a:tcPr/>
                </a:tc>
                <a:tc>
                  <a:txBody>
                    <a:bodyPr/>
                    <a:lstStyle/>
                    <a:p>
                      <a:pPr algn="ctr"/>
                      <a:r>
                        <a:rPr lang="en-US" dirty="0"/>
                        <a:t>Conceptual</a:t>
                      </a:r>
                    </a:p>
                  </a:txBody>
                  <a:tcPr/>
                </a:tc>
                <a:tc>
                  <a:txBody>
                    <a:bodyPr/>
                    <a:lstStyle/>
                    <a:p>
                      <a:pPr algn="ctr"/>
                      <a:r>
                        <a:rPr lang="en-US" dirty="0"/>
                        <a:t>Application</a:t>
                      </a:r>
                    </a:p>
                  </a:txBody>
                  <a:tcPr/>
                </a:tc>
                <a:extLst>
                  <a:ext uri="{0D108BD9-81ED-4DB2-BD59-A6C34878D82A}">
                    <a16:rowId xmlns:a16="http://schemas.microsoft.com/office/drawing/2014/main" val="3088168847"/>
                  </a:ext>
                </a:extLst>
              </a:tr>
              <a:tr h="448082">
                <a:tc>
                  <a:txBody>
                    <a:bodyPr/>
                    <a:lstStyle/>
                    <a:p>
                      <a:pPr algn="ctr"/>
                      <a:r>
                        <a:rPr lang="en-US" b="1" dirty="0"/>
                        <a:t>0</a:t>
                      </a:r>
                    </a:p>
                  </a:txBody>
                  <a:tcPr/>
                </a:tc>
                <a:tc>
                  <a:txBody>
                    <a:bodyPr/>
                    <a:lstStyle/>
                    <a:p>
                      <a:pPr algn="ctr"/>
                      <a:r>
                        <a:rPr lang="en-US" b="1" dirty="0"/>
                        <a:t>3</a:t>
                      </a:r>
                    </a:p>
                  </a:txBody>
                  <a:tcPr/>
                </a:tc>
                <a:tc>
                  <a:txBody>
                    <a:bodyPr/>
                    <a:lstStyle/>
                    <a:p>
                      <a:pPr algn="ctr"/>
                      <a:r>
                        <a:rPr lang="en-US" b="1" dirty="0"/>
                        <a:t>0</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416320"/>
          </a:xfrm>
          <a:prstGeom prst="rect">
            <a:avLst/>
          </a:prstGeom>
          <a:noFill/>
        </p:spPr>
        <p:txBody>
          <a:bodyPr wrap="square" rtlCol="0">
            <a:spAutoFit/>
          </a:bodyPr>
          <a:lstStyle/>
          <a:p>
            <a:r>
              <a:rPr lang="en-US" sz="2400" dirty="0"/>
              <a:t>In this Grade 5 item </a:t>
            </a:r>
            <a:r>
              <a:rPr lang="en-US" sz="2400" dirty="0">
                <a:latin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tudents must use a sophisticated line of reasoning to compare the values.</a:t>
            </a:r>
            <a:endParaRPr lang="en-US" sz="2400" dirty="0"/>
          </a:p>
          <a:p>
            <a:endParaRPr lang="en-US" dirty="0"/>
          </a:p>
          <a:p>
            <a:endParaRPr lang="en-US" dirty="0"/>
          </a:p>
          <a:p>
            <a:endParaRPr lang="en-US" dirty="0"/>
          </a:p>
          <a:p>
            <a:endParaRPr lang="en-US" dirty="0"/>
          </a:p>
          <a:p>
            <a:endParaRPr lang="en-US" dirty="0"/>
          </a:p>
          <a:p>
            <a:endParaRPr lang="en-US" dirty="0"/>
          </a:p>
          <a:p>
            <a:r>
              <a:rPr lang="en-US" dirty="0"/>
              <a:t>This item is from the tasks for 5.NF.B.5 at </a:t>
            </a:r>
            <a:r>
              <a:rPr lang="en-US" dirty="0">
                <a:hlinkClick r:id="rId2"/>
              </a:rPr>
              <a:t>Illustrative Mathematics.</a:t>
            </a:r>
            <a:endParaRPr lang="en-US" dirty="0"/>
          </a:p>
        </p:txBody>
      </p:sp>
      <p:pic>
        <p:nvPicPr>
          <p:cNvPr id="3" name="Picture 2">
            <a:extLst>
              <a:ext uri="{FF2B5EF4-FFF2-40B4-BE49-F238E27FC236}">
                <a16:creationId xmlns:a16="http://schemas.microsoft.com/office/drawing/2014/main" id="{136F4C20-1A60-4D4E-BD95-C968F87F1698}"/>
              </a:ext>
            </a:extLst>
          </p:cNvPr>
          <p:cNvPicPr>
            <a:picLocks noChangeAspect="1"/>
          </p:cNvPicPr>
          <p:nvPr/>
        </p:nvPicPr>
        <p:blipFill>
          <a:blip r:embed="rId3"/>
          <a:stretch>
            <a:fillRect/>
          </a:stretch>
        </p:blipFill>
        <p:spPr>
          <a:xfrm>
            <a:off x="1238018" y="243840"/>
            <a:ext cx="4072596" cy="6329795"/>
          </a:xfrm>
          <a:prstGeom prst="rect">
            <a:avLst/>
          </a:prstGeom>
        </p:spPr>
      </p:pic>
      <p:sp>
        <p:nvSpPr>
          <p:cNvPr id="7" name="Rectangle 6">
            <a:extLst>
              <a:ext uri="{FF2B5EF4-FFF2-40B4-BE49-F238E27FC236}">
                <a16:creationId xmlns:a16="http://schemas.microsoft.com/office/drawing/2014/main" id="{FD4893E3-C7C0-419A-B051-8C7CBDF40119}"/>
              </a:ext>
            </a:extLst>
          </p:cNvPr>
          <p:cNvSpPr/>
          <p:nvPr/>
        </p:nvSpPr>
        <p:spPr>
          <a:xfrm>
            <a:off x="7064766" y="1205802"/>
            <a:ext cx="4586514" cy="3416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4176B45-9DF8-4B1B-8841-EC33A89970F8}"/>
              </a:ext>
            </a:extLst>
          </p:cNvPr>
          <p:cNvSpPr txBox="1"/>
          <p:nvPr/>
        </p:nvSpPr>
        <p:spPr>
          <a:xfrm>
            <a:off x="10117566" y="111675"/>
            <a:ext cx="1732349" cy="369332"/>
          </a:xfrm>
          <a:prstGeom prst="rect">
            <a:avLst/>
          </a:prstGeom>
          <a:noFill/>
        </p:spPr>
        <p:txBody>
          <a:bodyPr wrap="square" rtlCol="0">
            <a:spAutoFit/>
          </a:bodyPr>
          <a:lstStyle/>
          <a:p>
            <a:pPr algn="r"/>
            <a:r>
              <a:rPr lang="en-US" dirty="0"/>
              <a:t>Grade 5</a:t>
            </a:r>
          </a:p>
        </p:txBody>
      </p:sp>
      <p:pic>
        <p:nvPicPr>
          <p:cNvPr id="10" name="Graphic 9" descr="Glasses">
            <a:extLst>
              <a:ext uri="{FF2B5EF4-FFF2-40B4-BE49-F238E27FC236}">
                <a16:creationId xmlns:a16="http://schemas.microsoft.com/office/drawing/2014/main" id="{1D85AB5C-895B-4A03-A323-C72C7AA78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3560" y="3768964"/>
            <a:ext cx="914400" cy="914400"/>
          </a:xfrm>
          <a:prstGeom prst="rect">
            <a:avLst/>
          </a:prstGeom>
        </p:spPr>
      </p:pic>
    </p:spTree>
    <p:extLst>
      <p:ext uri="{BB962C8B-B14F-4D97-AF65-F5344CB8AC3E}">
        <p14:creationId xmlns:p14="http://schemas.microsoft.com/office/powerpoint/2010/main" val="724237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424</TotalTime>
  <Words>1779</Words>
  <Application>Microsoft Office PowerPoint</Application>
  <PresentationFormat>Widescreen</PresentationFormat>
  <Paragraphs>372</Paragraphs>
  <Slides>27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Unicode MS</vt:lpstr>
      <vt:lpstr>Calibri</vt:lpstr>
      <vt:lpstr>Calibri Light</vt:lpstr>
      <vt:lpstr>Cambria Math</vt:lpstr>
      <vt:lpstr>Times New Roman</vt:lpstr>
      <vt:lpstr>Office Theme</vt:lpstr>
      <vt:lpstr>Complexity of Rigor Sample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Coe</dc:creator>
  <cp:lastModifiedBy>Ted Coe</cp:lastModifiedBy>
  <cp:revision>21</cp:revision>
  <dcterms:created xsi:type="dcterms:W3CDTF">2018-03-29T17:56:46Z</dcterms:created>
  <dcterms:modified xsi:type="dcterms:W3CDTF">2018-07-05T19:27:46Z</dcterms:modified>
</cp:coreProperties>
</file>