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 id="2147483715" r:id="rId2"/>
    <p:sldMasterId id="2147483716" r:id="rId3"/>
  </p:sldMasterIdLst>
  <p:notesMasterIdLst>
    <p:notesMasterId r:id="rId69"/>
  </p:notesMasterIdLst>
  <p:sldIdLst>
    <p:sldId id="256" r:id="rId4"/>
    <p:sldId id="32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29" r:id="rId49"/>
    <p:sldId id="332" r:id="rId50"/>
    <p:sldId id="307" r:id="rId51"/>
    <p:sldId id="319" r:id="rId52"/>
    <p:sldId id="331" r:id="rId53"/>
    <p:sldId id="320" r:id="rId54"/>
    <p:sldId id="330" r:id="rId55"/>
    <p:sldId id="321" r:id="rId56"/>
    <p:sldId id="322" r:id="rId57"/>
    <p:sldId id="323" r:id="rId58"/>
    <p:sldId id="325" r:id="rId59"/>
    <p:sldId id="326" r:id="rId60"/>
    <p:sldId id="311" r:id="rId61"/>
    <p:sldId id="312" r:id="rId62"/>
    <p:sldId id="313" r:id="rId63"/>
    <p:sldId id="314" r:id="rId64"/>
    <p:sldId id="315" r:id="rId65"/>
    <p:sldId id="316" r:id="rId66"/>
    <p:sldId id="317" r:id="rId67"/>
    <p:sldId id="318" r:id="rId68"/>
  </p:sldIdLst>
  <p:sldSz cx="12192000" cy="6858000"/>
  <p:notesSz cx="6858000" cy="9144000"/>
  <p:embeddedFontLst>
    <p:embeddedFont>
      <p:font typeface="Arimo" panose="020B0604020202020204" charset="0"/>
      <p:regular r:id="rId70"/>
      <p:bold r:id="rId71"/>
      <p:italic r:id="rId72"/>
      <p:boldItalic r:id="rId73"/>
    </p:embeddedFont>
    <p:embeddedFont>
      <p:font typeface="Calibri" panose="020F0502020204030204" pitchFamily="34" charset="0"/>
      <p:regular r:id="rId74"/>
      <p:bold r:id="rId75"/>
      <p:italic r:id="rId76"/>
      <p:boldItalic r:id="rId77"/>
    </p:embeddedFont>
    <p:embeddedFont>
      <p:font typeface="Lucida Sans" panose="020B060203050402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6F3BC-E4CF-4BE2-B1BA-5A4ABACA584B}" v="960" dt="2019-04-02T16:25:54.004"/>
    <p1510:client id="{9B5257A2-003A-47E1-845F-50B455A36E44}" v="21" dt="2019-04-02T16:41:46.522"/>
  </p1510:revLst>
</p1510:revInfo>
</file>

<file path=ppt/tableStyles.xml><?xml version="1.0" encoding="utf-8"?>
<a:tblStyleLst xmlns:a="http://schemas.openxmlformats.org/drawingml/2006/main" def="{EE936E25-3B24-4565-8C5B-B43F9202B3C4}">
  <a:tblStyle styleId="{EE936E25-3B24-4565-8C5B-B43F9202B3C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B71934-5BEE-4ECA-82A0-53E29502D29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E7106E2-2B74-47A9-8B39-527C1C6743E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F5"/>
          </a:solidFill>
        </a:fill>
      </a:tcStyle>
    </a:wholeTbl>
    <a:band1H>
      <a:tcTxStyle/>
      <a:tcStyle>
        <a:tcBdr/>
        <a:fill>
          <a:solidFill>
            <a:srgbClr val="CBD8EA"/>
          </a:solidFill>
        </a:fill>
      </a:tcStyle>
    </a:band1H>
    <a:band2H>
      <a:tcTxStyle/>
      <a:tcStyle>
        <a:tcBdr/>
      </a:tcStyle>
    </a:band2H>
    <a:band1V>
      <a:tcTxStyle/>
      <a:tcStyle>
        <a:tcBdr/>
        <a:fill>
          <a:solidFill>
            <a:srgbClr val="CBD8EA"/>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4191" autoAdjust="0"/>
  </p:normalViewPr>
  <p:slideViewPr>
    <p:cSldViewPr snapToGrid="0">
      <p:cViewPr varScale="1">
        <p:scale>
          <a:sx n="96" d="100"/>
          <a:sy n="96" d="100"/>
        </p:scale>
        <p:origin x="828" y="90"/>
      </p:cViewPr>
      <p:guideLst>
        <p:guide orient="horz" pos="3969"/>
        <p:guide orient="horz" pos="3006"/>
        <p:guide orient="horz" pos="3486"/>
        <p:guide pos="2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7.fntdata"/><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5.fntdata"/><Relationship Id="rId79" Type="http://schemas.openxmlformats.org/officeDocument/2006/relationships/font" Target="fonts/font10.fntdata"/><Relationship Id="rId87"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Coe" userId="b194c8ca-370b-4541-b2e1-dcd0d69833ef" providerId="ADAL" clId="{9B5257A2-003A-47E1-845F-50B455A36E44}"/>
    <pc:docChg chg="undo delSld modSld">
      <pc:chgData name="Ted Coe" userId="b194c8ca-370b-4541-b2e1-dcd0d69833ef" providerId="ADAL" clId="{9B5257A2-003A-47E1-845F-50B455A36E44}" dt="2019-04-02T16:41:46.522" v="18" actId="255"/>
      <pc:docMkLst>
        <pc:docMk/>
      </pc:docMkLst>
      <pc:sldChg chg="modSp">
        <pc:chgData name="Ted Coe" userId="b194c8ca-370b-4541-b2e1-dcd0d69833ef" providerId="ADAL" clId="{9B5257A2-003A-47E1-845F-50B455A36E44}" dt="2019-04-02T16:41:46.522" v="18" actId="255"/>
        <pc:sldMkLst>
          <pc:docMk/>
          <pc:sldMk cId="3522791372" sldId="327"/>
        </pc:sldMkLst>
        <pc:spChg chg="mod">
          <ac:chgData name="Ted Coe" userId="b194c8ca-370b-4541-b2e1-dcd0d69833ef" providerId="ADAL" clId="{9B5257A2-003A-47E1-845F-50B455A36E44}" dt="2019-04-02T16:41:46.522" v="18" actId="255"/>
          <ac:spMkLst>
            <pc:docMk/>
            <pc:sldMk cId="3522791372" sldId="327"/>
            <ac:spMk id="3" creationId="{29196829-DD3F-445E-A34A-A2B590D646F5}"/>
          </ac:spMkLst>
        </pc:spChg>
      </pc:sldChg>
      <pc:sldChg chg="del">
        <pc:chgData name="Ted Coe" userId="b194c8ca-370b-4541-b2e1-dcd0d69833ef" providerId="ADAL" clId="{9B5257A2-003A-47E1-845F-50B455A36E44}" dt="2019-04-02T16:27:15.410" v="0" actId="2696"/>
        <pc:sldMkLst>
          <pc:docMk/>
          <pc:sldMk cId="964244812"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513" name="Google Shape;5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4a8ce5a5cf_4_18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just a sample of tools available.</a:t>
            </a:r>
            <a:endParaRPr sz="1200" b="0" i="0" u="none" strike="noStrike" cap="none">
              <a:solidFill>
                <a:schemeClr val="dk1"/>
              </a:solidFill>
              <a:latin typeface="Calibri"/>
              <a:ea typeface="Calibri"/>
              <a:cs typeface="Calibri"/>
              <a:sym typeface="Calibri"/>
            </a:endParaRPr>
          </a:p>
        </p:txBody>
      </p:sp>
      <p:sp>
        <p:nvSpPr>
          <p:cNvPr id="719" name="Google Shape;719;g4a8ce5a5cf_4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4a8ce5a5cf_4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g4a8ce5a5cf_4_2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61" name="Google Shape;761;g4a8ce5a5cf_4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4a8ce5a5cf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4a8ce5a5cf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g4a8ce5a5cf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4a8ce5a5c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4a8ce5a5cf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4a8ce5a5cf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a8ce5a5c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a8ce5a5c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4a8ce5a5c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Common issues observed:</a:t>
            </a:r>
            <a:endParaRPr/>
          </a:p>
          <a:p>
            <a:pPr marL="0" lvl="0" indent="0" algn="l" rtl="0">
              <a:spcBef>
                <a:spcPts val="0"/>
              </a:spcBef>
              <a:spcAft>
                <a:spcPts val="0"/>
              </a:spcAft>
              <a:buClr>
                <a:schemeClr val="dk1"/>
              </a:buClr>
              <a:buSzPts val="1200"/>
              <a:buFont typeface="Calibri"/>
              <a:buNone/>
            </a:pPr>
            <a:r>
              <a:rPr lang="en-US"/>
              <a:t>Lack of PSF items</a:t>
            </a:r>
            <a:endParaRPr/>
          </a:p>
          <a:p>
            <a:pPr marL="0" lvl="0" indent="0" algn="l" rtl="0">
              <a:spcBef>
                <a:spcPts val="0"/>
              </a:spcBef>
              <a:spcAft>
                <a:spcPts val="0"/>
              </a:spcAft>
              <a:buClr>
                <a:schemeClr val="dk1"/>
              </a:buClr>
              <a:buSzPts val="1200"/>
              <a:buFont typeface="Calibri"/>
              <a:buNone/>
            </a:pPr>
            <a:r>
              <a:rPr lang="en-US"/>
              <a:t>Overemphasizing APP for PSF standards</a:t>
            </a:r>
            <a:endParaRPr/>
          </a:p>
          <a:p>
            <a:pPr marL="0" lvl="0" indent="0" algn="l" rtl="0">
              <a:spcBef>
                <a:spcPts val="0"/>
              </a:spcBef>
              <a:spcAft>
                <a:spcPts val="0"/>
              </a:spcAft>
              <a:buClr>
                <a:schemeClr val="dk1"/>
              </a:buClr>
              <a:buSzPts val="1200"/>
              <a:buFont typeface="Calibri"/>
              <a:buNone/>
            </a:pPr>
            <a:r>
              <a:rPr lang="en-US"/>
              <a:t>Insufficient number of CU items</a:t>
            </a:r>
            <a:endParaRPr/>
          </a:p>
          <a:p>
            <a:pPr marL="0" lvl="0" indent="0" algn="l" rtl="0">
              <a:spcBef>
                <a:spcPts val="0"/>
              </a:spcBef>
              <a:spcAft>
                <a:spcPts val="0"/>
              </a:spcAft>
              <a:buClr>
                <a:schemeClr val="dk1"/>
              </a:buClr>
              <a:buSzPts val="1200"/>
              <a:buFont typeface="Calibri"/>
              <a:buNone/>
            </a:pPr>
            <a:r>
              <a:rPr lang="en-US"/>
              <a:t>CU items not at the depth called for in the standards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855" name="Google Shape;8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Talking Points:</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There are specific required fluencies named in the Standards for grades K-6.  (These are only the fluencies named in the Standards, not all of the procedural skills.)  They do not have to be taught in isolation, but can be reinforced through other concepts.</a:t>
            </a:r>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rgbClr val="000000"/>
                </a:solidFill>
                <a:latin typeface="Calibri"/>
                <a:ea typeface="Calibri"/>
                <a:cs typeface="Calibri"/>
                <a:sym typeface="Calibri"/>
              </a:rPr>
              <a:t>Fluent means FAST and ACCURATE.</a:t>
            </a:r>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Fluency is different for each grade level.  Some fluencies are with paper and pencil (third grade’s add/subtract within 1000 and fourth grade), some by memory.  </a:t>
            </a:r>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Although procedural skill continues past grade 6, all the fluency standards are wrapped up by grade 6 to ensure students are ready for the work of Algebra.</a:t>
            </a:r>
            <a:endParaRPr sz="1200" b="0" i="0" u="none" strike="noStrike" cap="none">
              <a:solidFill>
                <a:schemeClr val="dk1"/>
              </a:solidFill>
              <a:latin typeface="Calibri"/>
              <a:ea typeface="Calibri"/>
              <a:cs typeface="Calibri"/>
              <a:sym typeface="Calibri"/>
            </a:endParaRPr>
          </a:p>
        </p:txBody>
      </p:sp>
      <p:sp>
        <p:nvSpPr>
          <p:cNvPr id="891" name="Google Shape;89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4a8ce5a5cf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g4a8ce5a5c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4a8ce5a5cf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4a8ce5a5c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4a8ce5a5cf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4a8ce5a5c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statements may come in handy as you review problems in our first activity for a </a:t>
            </a:r>
            <a:r>
              <a:rPr lang="en-US" sz="1200" b="0" i="0" u="none" strike="noStrike" cap="none">
                <a:solidFill>
                  <a:srgbClr val="3F3F39"/>
                </a:solidFill>
                <a:latin typeface="Calibri"/>
                <a:ea typeface="Calibri"/>
                <a:cs typeface="Calibri"/>
                <a:sym typeface="Calibri"/>
              </a:rPr>
              <a:t>balance</a:t>
            </a:r>
            <a:r>
              <a:rPr lang="en-US" sz="1200" b="0" i="0" u="none" strike="noStrike" cap="none">
                <a:solidFill>
                  <a:schemeClr val="dk1"/>
                </a:solidFill>
                <a:latin typeface="Calibri"/>
                <a:ea typeface="Calibri"/>
                <a:cs typeface="Calibri"/>
                <a:sym typeface="Calibri"/>
              </a:rPr>
              <a:t> of concepts, procedures and application.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handout</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36" name="Google Shape;9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225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4a8ce5a5cf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0" name="Google Shape;1030;g4a8ce5a5cf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3" name="Google Shape;115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4a8ce5a5cf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g4a8ce5a5cf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NCSM: tool you can place before teachers to reflect on classroom opportunities. </a:t>
            </a:r>
          </a:p>
          <a:p>
            <a:endParaRPr lang="en-US" dirty="0"/>
          </a:p>
          <a:p>
            <a:r>
              <a:rPr lang="en-US" dirty="0"/>
              <a:t>NCTM: Think about your own in-class tests. Think about in-class tasks. Think about what your students produce.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53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4a8ce5a5cf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6" name="Google Shape;1166;g4a8ce5a5cf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4a8ce5a5cf_0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g4a8ce5a5cf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7" name="Google Shape;10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137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0" name="Google Shape;107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1252177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956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05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760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796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Administered with calculator</a:t>
            </a:r>
            <a:endParaRPr/>
          </a:p>
        </p:txBody>
      </p:sp>
      <p:sp>
        <p:nvSpPr>
          <p:cNvPr id="1129" name="Google Shape;112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37421619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58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AP">
  <p:cSld name="1_Title Slide -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92427" y="2362435"/>
            <a:ext cx="11714467" cy="1470025"/>
          </a:xfrm>
          <a:prstGeom prst="rect">
            <a:avLst/>
          </a:prstGeom>
          <a:noFill/>
          <a:ln>
            <a:noFill/>
          </a:ln>
        </p:spPr>
        <p:txBody>
          <a:bodyPr spcFirstLastPara="1" wrap="square" lIns="91425" tIns="91425" rIns="91425" bIns="91425" anchor="ctr" anchorCtr="0"/>
          <a:lstStyle>
            <a:lvl1pPr marR="0" lvl="0" algn="l">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292423" y="3835562"/>
            <a:ext cx="11714469" cy="792406"/>
          </a:xfrm>
          <a:prstGeom prst="rect">
            <a:avLst/>
          </a:prstGeom>
          <a:noFill/>
          <a:ln>
            <a:noFill/>
          </a:ln>
        </p:spPr>
        <p:txBody>
          <a:bodyPr spcFirstLastPara="1" wrap="square" lIns="91425" tIns="91425" rIns="91425" bIns="91425" anchor="t" anchorCtr="0"/>
          <a:lstStyle>
            <a:lvl1pPr marR="0" lvl="0" algn="l">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1" y="1737613"/>
            <a:ext cx="12192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6" name="Google Shape;16;p2"/>
          <p:cNvPicPr preferRelativeResize="0"/>
          <p:nvPr/>
        </p:nvPicPr>
        <p:blipFill rotWithShape="1">
          <a:blip r:embed="rId2">
            <a:alphaModFix/>
          </a:blip>
          <a:srcRect/>
          <a:stretch/>
        </p:blipFill>
        <p:spPr>
          <a:xfrm>
            <a:off x="2111786" y="473536"/>
            <a:ext cx="1818105" cy="541330"/>
          </a:xfrm>
          <a:prstGeom prst="rect">
            <a:avLst/>
          </a:prstGeom>
          <a:noFill/>
          <a:ln>
            <a:noFill/>
          </a:ln>
        </p:spPr>
      </p:pic>
      <p:pic>
        <p:nvPicPr>
          <p:cNvPr id="17" name="Google Shape;17;p2"/>
          <p:cNvPicPr preferRelativeResize="0"/>
          <p:nvPr/>
        </p:nvPicPr>
        <p:blipFill rotWithShape="1">
          <a:blip r:embed="rId3">
            <a:alphaModFix/>
          </a:blip>
          <a:srcRect/>
          <a:stretch/>
        </p:blipFill>
        <p:spPr>
          <a:xfrm>
            <a:off x="655700" y="396836"/>
            <a:ext cx="789256" cy="6947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a:solidFill>
                  <a:srgbClr val="3F3F39"/>
                </a:solidFill>
              </a:defRPr>
            </a:lvl1pPr>
            <a:lvl2pPr marL="914400" lvl="1" indent="-355600" algn="l" rtl="0">
              <a:spcBef>
                <a:spcPts val="400"/>
              </a:spcBef>
              <a:spcAft>
                <a:spcPts val="0"/>
              </a:spcAft>
              <a:buClr>
                <a:srgbClr val="3F3F39"/>
              </a:buClr>
              <a:buSzPts val="2000"/>
              <a:buChar char="–"/>
              <a:defRPr>
                <a:solidFill>
                  <a:srgbClr val="3F3F39"/>
                </a:solidFill>
              </a:defRPr>
            </a:lvl2pPr>
            <a:lvl3pPr marL="1371600" lvl="2" indent="-342900" algn="l" rtl="0">
              <a:spcBef>
                <a:spcPts val="360"/>
              </a:spcBef>
              <a:spcAft>
                <a:spcPts val="0"/>
              </a:spcAft>
              <a:buClr>
                <a:srgbClr val="3F3F39"/>
              </a:buClr>
              <a:buSzPts val="1800"/>
              <a:buChar char="•"/>
              <a:defRPr>
                <a:solidFill>
                  <a:srgbClr val="3F3F39"/>
                </a:solidFill>
              </a:defRPr>
            </a:lvl3pPr>
            <a:lvl4pPr marL="1828800" lvl="3" indent="-330200" algn="l" rtl="0">
              <a:spcBef>
                <a:spcPts val="320"/>
              </a:spcBef>
              <a:spcAft>
                <a:spcPts val="0"/>
              </a:spcAft>
              <a:buClr>
                <a:srgbClr val="3F3F39"/>
              </a:buClr>
              <a:buSzPts val="1600"/>
              <a:buChar char="–"/>
              <a:defRPr>
                <a:solidFill>
                  <a:srgbClr val="3F3F39"/>
                </a:solidFill>
              </a:defRPr>
            </a:lvl4pPr>
            <a:lvl5pPr marL="2286000" lvl="4" indent="-330200" algn="l" rtl="0">
              <a:spcBef>
                <a:spcPts val="320"/>
              </a:spcBef>
              <a:spcAft>
                <a:spcPts val="0"/>
              </a:spcAft>
              <a:buClr>
                <a:srgbClr val="3F3F39"/>
              </a:buClr>
              <a:buSzPts val="1600"/>
              <a:buChar char="»"/>
              <a:defRPr>
                <a:solidFill>
                  <a:srgbClr val="3F3F3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76" name="Google Shape;76;p12" descr="ATC_org.pdf"/>
          <p:cNvPicPr preferRelativeResize="0"/>
          <p:nvPr/>
        </p:nvPicPr>
        <p:blipFill rotWithShape="1">
          <a:blip r:embed="rId2">
            <a:alphaModFix/>
          </a:blip>
          <a:srcRect/>
          <a:stretch/>
        </p:blipFill>
        <p:spPr>
          <a:xfrm>
            <a:off x="187738" y="6519776"/>
            <a:ext cx="2632895" cy="159615"/>
          </a:xfrm>
          <a:prstGeom prst="rect">
            <a:avLst/>
          </a:prstGeom>
          <a:noFill/>
          <a:ln>
            <a:noFill/>
          </a:ln>
        </p:spPr>
      </p:pic>
      <p:sp>
        <p:nvSpPr>
          <p:cNvPr id="77" name="Google Shape;77;p12"/>
          <p:cNvSpPr txBox="1"/>
          <p:nvPr/>
        </p:nvSpPr>
        <p:spPr>
          <a:xfrm>
            <a:off x="10095579" y="6380257"/>
            <a:ext cx="1944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78" name="Google Shape;78;p12"/>
          <p:cNvPicPr preferRelativeResize="0"/>
          <p:nvPr/>
        </p:nvPicPr>
        <p:blipFill rotWithShape="1">
          <a:blip r:embed="rId3">
            <a:alphaModFix/>
          </a:blip>
          <a:srcRect/>
          <a:stretch/>
        </p:blipFill>
        <p:spPr>
          <a:xfrm>
            <a:off x="6158492" y="6464455"/>
            <a:ext cx="909050" cy="270665"/>
          </a:xfrm>
          <a:prstGeom prst="rect">
            <a:avLst/>
          </a:prstGeom>
          <a:noFill/>
          <a:ln>
            <a:noFill/>
          </a:ln>
        </p:spPr>
      </p:pic>
      <p:pic>
        <p:nvPicPr>
          <p:cNvPr id="79" name="Google Shape;79;p12"/>
          <p:cNvPicPr preferRelativeResize="0"/>
          <p:nvPr/>
        </p:nvPicPr>
        <p:blipFill rotWithShape="1">
          <a:blip r:embed="rId4">
            <a:alphaModFix/>
          </a:blip>
          <a:srcRect/>
          <a:stretch/>
        </p:blipFill>
        <p:spPr>
          <a:xfrm>
            <a:off x="5538985" y="6419168"/>
            <a:ext cx="394628" cy="347365"/>
          </a:xfrm>
          <a:prstGeom prst="rect">
            <a:avLst/>
          </a:prstGeom>
          <a:noFill/>
          <a:ln>
            <a:noFill/>
          </a:ln>
        </p:spPr>
      </p:pic>
      <p:pic>
        <p:nvPicPr>
          <p:cNvPr id="80" name="Google Shape;80;p12"/>
          <p:cNvPicPr preferRelativeResize="0"/>
          <p:nvPr/>
        </p:nvPicPr>
        <p:blipFill rotWithShape="1">
          <a:blip r:embed="rId5">
            <a:alphaModFix/>
          </a:blip>
          <a:srcRect/>
          <a:stretch/>
        </p:blipFill>
        <p:spPr>
          <a:xfrm>
            <a:off x="0" y="6332164"/>
            <a:ext cx="12191998" cy="457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81"/>
        <p:cNvGrpSpPr/>
        <p:nvPr/>
      </p:nvGrpSpPr>
      <p:grpSpPr>
        <a:xfrm>
          <a:off x="0" y="0"/>
          <a:ext cx="0" cy="0"/>
          <a:chOff x="0" y="0"/>
          <a:chExt cx="0" cy="0"/>
        </a:xfrm>
      </p:grpSpPr>
      <p:sp>
        <p:nvSpPr>
          <p:cNvPr id="82" name="Google Shape;82;p13"/>
          <p:cNvSpPr/>
          <p:nvPr/>
        </p:nvSpPr>
        <p:spPr>
          <a:xfrm>
            <a:off x="0" y="0"/>
            <a:ext cx="12192000" cy="6858000"/>
          </a:xfrm>
          <a:prstGeom prst="rect">
            <a:avLst/>
          </a:prstGeom>
          <a:solidFill>
            <a:srgbClr val="0091B2"/>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3" name="Google Shape;83;p13"/>
          <p:cNvSpPr txBox="1"/>
          <p:nvPr/>
        </p:nvSpPr>
        <p:spPr>
          <a:xfrm>
            <a:off x="153947" y="2306250"/>
            <a:ext cx="50583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4" name="Google Shape;84;p13"/>
          <p:cNvSpPr txBox="1"/>
          <p:nvPr/>
        </p:nvSpPr>
        <p:spPr>
          <a:xfrm>
            <a:off x="153947" y="2306250"/>
            <a:ext cx="50583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5" name="Google Shape;85;p13"/>
          <p:cNvSpPr txBox="1"/>
          <p:nvPr/>
        </p:nvSpPr>
        <p:spPr>
          <a:xfrm>
            <a:off x="288758" y="2852947"/>
            <a:ext cx="11494200" cy="876900"/>
          </a:xfrm>
          <a:prstGeom prst="rect">
            <a:avLst/>
          </a:prstGeom>
          <a:noFill/>
          <a:ln>
            <a:noFill/>
          </a:ln>
          <a:effectLst>
            <a:outerShdw blurRad="50800" dist="38100" dir="2700000" algn="tl" rotWithShape="0">
              <a:srgbClr val="000000">
                <a:alpha val="4235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rgbClr val="23593E"/>
              </a:solidFill>
              <a:latin typeface="Lucida Sans"/>
              <a:ea typeface="Lucida Sans"/>
              <a:cs typeface="Lucida Sans"/>
              <a:sym typeface="Lucida Sans"/>
            </a:endParaRPr>
          </a:p>
        </p:txBody>
      </p:sp>
      <p:sp>
        <p:nvSpPr>
          <p:cNvPr id="86" name="Google Shape;86;p13"/>
          <p:cNvSpPr txBox="1">
            <a:spLocks noGrp="1"/>
          </p:cNvSpPr>
          <p:nvPr>
            <p:ph type="title"/>
          </p:nvPr>
        </p:nvSpPr>
        <p:spPr>
          <a:xfrm>
            <a:off x="292427" y="2852947"/>
            <a:ext cx="11490300" cy="876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292427" y="2362434"/>
            <a:ext cx="11714467" cy="14700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2" name="Google Shape;92;p15"/>
          <p:cNvSpPr txBox="1">
            <a:spLocks noGrp="1"/>
          </p:cNvSpPr>
          <p:nvPr>
            <p:ph type="subTitle" idx="1"/>
          </p:nvPr>
        </p:nvSpPr>
        <p:spPr>
          <a:xfrm>
            <a:off x="292423" y="3835562"/>
            <a:ext cx="11714469"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3" name="Google Shape;93;p15"/>
          <p:cNvSpPr/>
          <p:nvPr/>
        </p:nvSpPr>
        <p:spPr>
          <a:xfrm>
            <a:off x="-1" y="1737612"/>
            <a:ext cx="12192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5"/>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6">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6"/>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98" name="Google Shape;98;p16"/>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99"/>
        <p:cNvGrpSpPr/>
        <p:nvPr/>
      </p:nvGrpSpPr>
      <p:grpSpPr>
        <a:xfrm>
          <a:off x="0" y="0"/>
          <a:ext cx="0" cy="0"/>
          <a:chOff x="0" y="0"/>
          <a:chExt cx="0" cy="0"/>
        </a:xfrm>
      </p:grpSpPr>
      <p:sp>
        <p:nvSpPr>
          <p:cNvPr id="100" name="Google Shape;100;p17"/>
          <p:cNvSpPr/>
          <p:nvPr/>
        </p:nvSpPr>
        <p:spPr>
          <a:xfrm>
            <a:off x="0" y="0"/>
            <a:ext cx="12192000" cy="6858000"/>
          </a:xfrm>
          <a:prstGeom prst="rect">
            <a:avLst/>
          </a:prstGeom>
          <a:solidFill>
            <a:srgbClr val="1EA56A"/>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7"/>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2" name="Google Shape;102;p17"/>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3" name="Google Shape;103;p17"/>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4" name="Google Shape;104;p17"/>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5" name="Google Shape;105;p17"/>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8"/>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9" name="Google Shape;109;p18" descr="footer_saporg_white_horiz.pdf"/>
          <p:cNvPicPr preferRelativeResize="0"/>
          <p:nvPr/>
        </p:nvPicPr>
        <p:blipFill rotWithShape="1">
          <a:blip r:embed="rId2">
            <a:alphaModFix/>
          </a:blip>
          <a:srcRect/>
          <a:stretch/>
        </p:blipFill>
        <p:spPr>
          <a:xfrm>
            <a:off x="100545" y="6436275"/>
            <a:ext cx="5476304" cy="338159"/>
          </a:xfrm>
          <a:prstGeom prst="rect">
            <a:avLst/>
          </a:prstGeom>
          <a:noFill/>
          <a:ln>
            <a:noFill/>
          </a:ln>
        </p:spPr>
      </p:pic>
      <p:sp>
        <p:nvSpPr>
          <p:cNvPr id="110" name="Google Shape;110;p18">
            <a:hlinkClick r:id="rId3"/>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8"/>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112" name="Google Shape;112;p18"/>
          <p:cNvPicPr preferRelativeResize="0"/>
          <p:nvPr/>
        </p:nvPicPr>
        <p:blipFill rotWithShape="1">
          <a:blip r:embed="rId4">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0" name="Google Shape;120;p20"/>
          <p:cNvSpPr txBox="1">
            <a:spLocks noGrp="1"/>
          </p:cNvSpPr>
          <p:nvPr>
            <p:ph type="body" idx="1"/>
          </p:nvPr>
        </p:nvSpPr>
        <p:spPr>
          <a:xfrm>
            <a:off x="609600" y="1417638"/>
            <a:ext cx="5386917" cy="773112"/>
          </a:xfrm>
          <a:prstGeom prst="rect">
            <a:avLst/>
          </a:prstGeom>
          <a:noFill/>
          <a:ln>
            <a:noFill/>
          </a:ln>
        </p:spPr>
        <p:txBody>
          <a:bodyPr spcFirstLastPara="1" wrap="square" lIns="91425" tIns="45700" rIns="91425" bIns="45700" anchor="b" anchorCtr="0"/>
          <a:lstStyle>
            <a:lvl1pPr marL="457200" marR="0" lvl="0" indent="-228600" algn="l">
              <a:lnSpc>
                <a:spcPct val="100000"/>
              </a:lnSpc>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1" name="Google Shape;121;p20"/>
          <p:cNvSpPr txBox="1">
            <a:spLocks noGrp="1"/>
          </p:cNvSpPr>
          <p:nvPr>
            <p:ph type="body" idx="2"/>
          </p:nvPr>
        </p:nvSpPr>
        <p:spPr>
          <a:xfrm>
            <a:off x="609600" y="2190750"/>
            <a:ext cx="5386917" cy="3951288"/>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2" name="Google Shape;122;p20"/>
          <p:cNvSpPr txBox="1">
            <a:spLocks noGrp="1"/>
          </p:cNvSpPr>
          <p:nvPr>
            <p:ph type="body" idx="3"/>
          </p:nvPr>
        </p:nvSpPr>
        <p:spPr>
          <a:xfrm>
            <a:off x="6193367" y="1417638"/>
            <a:ext cx="5389033" cy="773112"/>
          </a:xfrm>
          <a:prstGeom prst="rect">
            <a:avLst/>
          </a:prstGeom>
          <a:noFill/>
          <a:ln>
            <a:noFill/>
          </a:ln>
        </p:spPr>
        <p:txBody>
          <a:bodyPr spcFirstLastPara="1" wrap="square" lIns="91425" tIns="45700" rIns="91425" bIns="45700" anchor="b" anchorCtr="0"/>
          <a:lstStyle>
            <a:lvl1pPr marL="457200" marR="0" lvl="0" indent="-228600" algn="l">
              <a:lnSpc>
                <a:spcPct val="100000"/>
              </a:lnSpc>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3" name="Google Shape;123;p20"/>
          <p:cNvSpPr txBox="1">
            <a:spLocks noGrp="1"/>
          </p:cNvSpPr>
          <p:nvPr>
            <p:ph type="body" idx="4"/>
          </p:nvPr>
        </p:nvSpPr>
        <p:spPr>
          <a:xfrm>
            <a:off x="6193367" y="2190750"/>
            <a:ext cx="5389033" cy="3951288"/>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4" name="Google Shape;124;p20"/>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125" name="Google Shape;125;p20"/>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8" name="Google Shape;128;p21"/>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1"/>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131" name="Google Shape;131;p21"/>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32"/>
        <p:cNvGrpSpPr/>
        <p:nvPr/>
      </p:nvGrpSpPr>
      <p:grpSpPr>
        <a:xfrm>
          <a:off x="0" y="0"/>
          <a:ext cx="0" cy="0"/>
          <a:chOff x="0" y="0"/>
          <a:chExt cx="0" cy="0"/>
        </a:xfrm>
      </p:grpSpPr>
      <p:sp>
        <p:nvSpPr>
          <p:cNvPr id="133" name="Google Shape;133;p22"/>
          <p:cNvSpPr/>
          <p:nvPr/>
        </p:nvSpPr>
        <p:spPr>
          <a:xfrm>
            <a:off x="0" y="0"/>
            <a:ext cx="12192000" cy="6858000"/>
          </a:xfrm>
          <a:prstGeom prst="rect">
            <a:avLst/>
          </a:prstGeom>
          <a:solidFill>
            <a:srgbClr val="1EA56A"/>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22"/>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35" name="Google Shape;135;p22"/>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36" name="Google Shape;136;p22"/>
          <p:cNvSpPr txBox="1"/>
          <p:nvPr/>
        </p:nvSpPr>
        <p:spPr>
          <a:xfrm>
            <a:off x="288757" y="2852946"/>
            <a:ext cx="11494069" cy="876843"/>
          </a:xfrm>
          <a:prstGeom prst="rect">
            <a:avLst/>
          </a:prstGeom>
          <a:noFill/>
          <a:ln>
            <a:noFill/>
          </a:ln>
          <a:effectLst>
            <a:outerShdw blurRad="50800" dist="38100" dir="2700000" algn="tl" rotWithShape="0">
              <a:srgbClr val="000000">
                <a:alpha val="4235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rgbClr val="23593E"/>
              </a:solidFill>
              <a:latin typeface="Lucida Sans"/>
              <a:ea typeface="Lucida Sans"/>
              <a:cs typeface="Lucida Sans"/>
              <a:sym typeface="Lucida Sans"/>
            </a:endParaRPr>
          </a:p>
        </p:txBody>
      </p:sp>
      <p:sp>
        <p:nvSpPr>
          <p:cNvPr id="137" name="Google Shape;137;p22"/>
          <p:cNvSpPr txBox="1">
            <a:spLocks noGrp="1"/>
          </p:cNvSpPr>
          <p:nvPr>
            <p:ph type="title"/>
          </p:nvPr>
        </p:nvSpPr>
        <p:spPr>
          <a:xfrm>
            <a:off x="292427" y="2852946"/>
            <a:ext cx="11490400" cy="876843"/>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38" name="Google Shape;138;p22"/>
          <p:cNvPicPr preferRelativeResize="0"/>
          <p:nvPr/>
        </p:nvPicPr>
        <p:blipFill rotWithShape="1">
          <a:blip r:embed="rId2">
            <a:alphaModFix/>
          </a:blip>
          <a:srcRect/>
          <a:stretch/>
        </p:blipFill>
        <p:spPr>
          <a:xfrm>
            <a:off x="626773" y="492399"/>
            <a:ext cx="1363579" cy="54177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with background">
  <p:cSld name="Title slide with background">
    <p:spTree>
      <p:nvGrpSpPr>
        <p:cNvPr id="1" name="Shape 139"/>
        <p:cNvGrpSpPr/>
        <p:nvPr/>
      </p:nvGrpSpPr>
      <p:grpSpPr>
        <a:xfrm>
          <a:off x="0" y="0"/>
          <a:ext cx="0" cy="0"/>
          <a:chOff x="0" y="0"/>
          <a:chExt cx="0" cy="0"/>
        </a:xfrm>
      </p:grpSpPr>
      <p:sp>
        <p:nvSpPr>
          <p:cNvPr id="140" name="Google Shape;140;p23"/>
          <p:cNvSpPr/>
          <p:nvPr/>
        </p:nvSpPr>
        <p:spPr>
          <a:xfrm>
            <a:off x="0" y="1616927"/>
            <a:ext cx="12192000" cy="351263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Lucida Sans"/>
              <a:ea typeface="Lucida Sans"/>
              <a:cs typeface="Lucida Sans"/>
              <a:sym typeface="Lucida Sans"/>
            </a:endParaRPr>
          </a:p>
        </p:txBody>
      </p:sp>
      <p:sp>
        <p:nvSpPr>
          <p:cNvPr id="141" name="Google Shape;141;p23"/>
          <p:cNvSpPr txBox="1">
            <a:spLocks noGrp="1"/>
          </p:cNvSpPr>
          <p:nvPr>
            <p:ph type="title"/>
          </p:nvPr>
        </p:nvSpPr>
        <p:spPr>
          <a:xfrm>
            <a:off x="609600" y="2426823"/>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2" name="Google Shape;142;p23"/>
          <p:cNvSpPr txBox="1">
            <a:spLocks noGrp="1"/>
          </p:cNvSpPr>
          <p:nvPr>
            <p:ph type="subTitle" idx="1"/>
          </p:nvPr>
        </p:nvSpPr>
        <p:spPr>
          <a:xfrm>
            <a:off x="609599" y="3579086"/>
            <a:ext cx="10972801"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chemeClr val="lt1"/>
              </a:buClr>
              <a:buSzPts val="2000"/>
              <a:buFont typeface="Arial"/>
              <a:buNone/>
              <a:defRPr sz="2000" b="0" i="0" u="none" strike="noStrike" cap="none">
                <a:solidFill>
                  <a:schemeClr val="lt1"/>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43" name="Google Shape;143;p23"/>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9"/>
              </a:buClr>
              <a:buSzPts val="2800"/>
              <a:buFont typeface="Lucida Sans"/>
              <a:buNone/>
              <a:defRPr>
                <a:solidFill>
                  <a:srgbClr val="3F3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a:solidFill>
                  <a:srgbClr val="3F3F39"/>
                </a:solidFill>
              </a:defRPr>
            </a:lvl1pPr>
            <a:lvl2pPr marL="914400" lvl="1" indent="-355600" algn="l">
              <a:spcBef>
                <a:spcPts val="400"/>
              </a:spcBef>
              <a:spcAft>
                <a:spcPts val="0"/>
              </a:spcAft>
              <a:buClr>
                <a:srgbClr val="3F3F39"/>
              </a:buClr>
              <a:buSzPts val="2000"/>
              <a:buChar char="–"/>
              <a:defRPr>
                <a:solidFill>
                  <a:srgbClr val="3F3F39"/>
                </a:solidFill>
              </a:defRPr>
            </a:lvl2pPr>
            <a:lvl3pPr marL="1371600" lvl="2" indent="-342900" algn="l">
              <a:spcBef>
                <a:spcPts val="360"/>
              </a:spcBef>
              <a:spcAft>
                <a:spcPts val="0"/>
              </a:spcAft>
              <a:buClr>
                <a:srgbClr val="3F3F39"/>
              </a:buClr>
              <a:buSzPts val="1800"/>
              <a:buChar char="•"/>
              <a:defRPr>
                <a:solidFill>
                  <a:srgbClr val="3F3F39"/>
                </a:solidFill>
              </a:defRPr>
            </a:lvl3pPr>
            <a:lvl4pPr marL="1828800" lvl="3" indent="-330200" algn="l">
              <a:spcBef>
                <a:spcPts val="320"/>
              </a:spcBef>
              <a:spcAft>
                <a:spcPts val="0"/>
              </a:spcAft>
              <a:buClr>
                <a:srgbClr val="3F3F39"/>
              </a:buClr>
              <a:buSzPts val="1600"/>
              <a:buChar char="–"/>
              <a:defRPr>
                <a:solidFill>
                  <a:srgbClr val="3F3F39"/>
                </a:solidFill>
              </a:defRPr>
            </a:lvl4pPr>
            <a:lvl5pPr marL="2286000" lvl="4" indent="-330200" algn="l">
              <a:spcBef>
                <a:spcPts val="320"/>
              </a:spcBef>
              <a:spcAft>
                <a:spcPts val="0"/>
              </a:spcAft>
              <a:buClr>
                <a:srgbClr val="3F3F39"/>
              </a:buClr>
              <a:buSzPts val="1600"/>
              <a:buChar char="»"/>
              <a:defRPr>
                <a:solidFill>
                  <a:srgbClr val="3F3F3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3" descr="footer_saporg_white_horiz.pdf"/>
          <p:cNvPicPr preferRelativeResize="0"/>
          <p:nvPr/>
        </p:nvPicPr>
        <p:blipFill rotWithShape="1">
          <a:blip r:embed="rId2">
            <a:alphaModFix/>
          </a:blip>
          <a:srcRect/>
          <a:stretch/>
        </p:blipFill>
        <p:spPr>
          <a:xfrm>
            <a:off x="100545" y="6436276"/>
            <a:ext cx="7301739" cy="338159"/>
          </a:xfrm>
          <a:prstGeom prst="rect">
            <a:avLst/>
          </a:prstGeom>
          <a:noFill/>
          <a:ln>
            <a:noFill/>
          </a:ln>
        </p:spPr>
      </p:pic>
      <p:sp>
        <p:nvSpPr>
          <p:cNvPr id="22" name="Google Shape;22;p3">
            <a:hlinkClick r:id="rId3"/>
          </p:cNvPr>
          <p:cNvSpPr/>
          <p:nvPr/>
        </p:nvSpPr>
        <p:spPr>
          <a:xfrm>
            <a:off x="4723449" y="6519776"/>
            <a:ext cx="2542492"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3"/>
          <p:cNvSpPr txBox="1"/>
          <p:nvPr/>
        </p:nvSpPr>
        <p:spPr>
          <a:xfrm>
            <a:off x="10095579" y="6380257"/>
            <a:ext cx="1944355"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4">
            <a:alphaModFix/>
          </a:blip>
          <a:srcRect/>
          <a:stretch/>
        </p:blipFill>
        <p:spPr>
          <a:xfrm>
            <a:off x="6158492" y="6464455"/>
            <a:ext cx="909053" cy="270665"/>
          </a:xfrm>
          <a:prstGeom prst="rect">
            <a:avLst/>
          </a:prstGeom>
          <a:noFill/>
          <a:ln>
            <a:noFill/>
          </a:ln>
        </p:spPr>
      </p:pic>
      <p:pic>
        <p:nvPicPr>
          <p:cNvPr id="25" name="Google Shape;25;p3"/>
          <p:cNvPicPr preferRelativeResize="0"/>
          <p:nvPr/>
        </p:nvPicPr>
        <p:blipFill rotWithShape="1">
          <a:blip r:embed="rId5">
            <a:alphaModFix/>
          </a:blip>
          <a:srcRect/>
          <a:stretch/>
        </p:blipFill>
        <p:spPr>
          <a:xfrm>
            <a:off x="5538985" y="6419168"/>
            <a:ext cx="394628" cy="347365"/>
          </a:xfrm>
          <a:prstGeom prst="rect">
            <a:avLst/>
          </a:prstGeom>
          <a:noFill/>
          <a:ln>
            <a:noFill/>
          </a:ln>
        </p:spPr>
      </p:pic>
      <p:pic>
        <p:nvPicPr>
          <p:cNvPr id="26" name="Google Shape;26;p3"/>
          <p:cNvPicPr preferRelativeResize="0"/>
          <p:nvPr/>
        </p:nvPicPr>
        <p:blipFill rotWithShape="1">
          <a:blip r:embed="rId6">
            <a:alphaModFix/>
          </a:blip>
          <a:srcRect/>
          <a:stretch/>
        </p:blipFill>
        <p:spPr>
          <a:xfrm>
            <a:off x="0" y="6332164"/>
            <a:ext cx="12192000" cy="4571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144"/>
        <p:cNvGrpSpPr/>
        <p:nvPr/>
      </p:nvGrpSpPr>
      <p:grpSpPr>
        <a:xfrm>
          <a:off x="0" y="0"/>
          <a:ext cx="0" cy="0"/>
          <a:chOff x="0" y="0"/>
          <a:chExt cx="0" cy="0"/>
        </a:xfrm>
      </p:grpSpPr>
      <p:sp>
        <p:nvSpPr>
          <p:cNvPr id="145" name="Google Shape;145;p24"/>
          <p:cNvSpPr txBox="1">
            <a:spLocks noGrp="1"/>
          </p:cNvSpPr>
          <p:nvPr>
            <p:ph type="ctrTitle"/>
          </p:nvPr>
        </p:nvSpPr>
        <p:spPr>
          <a:xfrm>
            <a:off x="4677267" y="2362434"/>
            <a:ext cx="7329625" cy="14700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6" name="Google Shape;146;p24"/>
          <p:cNvSpPr txBox="1">
            <a:spLocks noGrp="1"/>
          </p:cNvSpPr>
          <p:nvPr>
            <p:ph type="subTitle" idx="1"/>
          </p:nvPr>
        </p:nvSpPr>
        <p:spPr>
          <a:xfrm>
            <a:off x="4677265" y="3835562"/>
            <a:ext cx="7329627"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7" name="Google Shape;147;p24"/>
          <p:cNvSpPr/>
          <p:nvPr/>
        </p:nvSpPr>
        <p:spPr>
          <a:xfrm>
            <a:off x="0" y="1746249"/>
            <a:ext cx="12192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4"/>
          <p:cNvSpPr>
            <a:spLocks noGrp="1"/>
          </p:cNvSpPr>
          <p:nvPr>
            <p:ph type="pic" idx="2"/>
          </p:nvPr>
        </p:nvSpPr>
        <p:spPr>
          <a:xfrm>
            <a:off x="0" y="1857374"/>
            <a:ext cx="4466166" cy="3159126"/>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9" name="Google Shape;149;p24"/>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150"/>
        <p:cNvGrpSpPr/>
        <p:nvPr/>
      </p:nvGrpSpPr>
      <p:grpSpPr>
        <a:xfrm>
          <a:off x="0" y="0"/>
          <a:ext cx="0" cy="0"/>
          <a:chOff x="0" y="0"/>
          <a:chExt cx="0" cy="0"/>
        </a:xfrm>
      </p:grpSpPr>
      <p:sp>
        <p:nvSpPr>
          <p:cNvPr id="151" name="Google Shape;151;p25"/>
          <p:cNvSpPr txBox="1">
            <a:spLocks noGrp="1"/>
          </p:cNvSpPr>
          <p:nvPr>
            <p:ph type="ctrTitle"/>
          </p:nvPr>
        </p:nvSpPr>
        <p:spPr>
          <a:xfrm>
            <a:off x="292427" y="2362434"/>
            <a:ext cx="11714467" cy="14700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2" name="Google Shape;152;p25"/>
          <p:cNvSpPr txBox="1">
            <a:spLocks noGrp="1"/>
          </p:cNvSpPr>
          <p:nvPr>
            <p:ph type="subTitle" idx="1"/>
          </p:nvPr>
        </p:nvSpPr>
        <p:spPr>
          <a:xfrm>
            <a:off x="292423" y="3835562"/>
            <a:ext cx="11714469"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3" name="Google Shape;153;p25"/>
          <p:cNvSpPr>
            <a:spLocks noGrp="1"/>
          </p:cNvSpPr>
          <p:nvPr>
            <p:ph type="pic" idx="2"/>
          </p:nvPr>
        </p:nvSpPr>
        <p:spPr>
          <a:xfrm>
            <a:off x="9399092" y="359044"/>
            <a:ext cx="2201333" cy="808038"/>
          </a:xfrm>
          <a:prstGeom prst="rect">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4" name="Google Shape;154;p25"/>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155"/>
        <p:cNvGrpSpPr/>
        <p:nvPr/>
      </p:nvGrpSpPr>
      <p:grpSpPr>
        <a:xfrm>
          <a:off x="0" y="0"/>
          <a:ext cx="0" cy="0"/>
          <a:chOff x="0" y="0"/>
          <a:chExt cx="0" cy="0"/>
        </a:xfrm>
      </p:grpSpPr>
      <p:pic>
        <p:nvPicPr>
          <p:cNvPr id="156" name="Google Shape;156;p26" descr="GettyImages_175389704_72dpi_cropped_compressed2.jpg"/>
          <p:cNvPicPr preferRelativeResize="0"/>
          <p:nvPr/>
        </p:nvPicPr>
        <p:blipFill rotWithShape="1">
          <a:blip r:embed="rId2">
            <a:alphaModFix/>
          </a:blip>
          <a:srcRect/>
          <a:stretch/>
        </p:blipFill>
        <p:spPr>
          <a:xfrm>
            <a:off x="0" y="0"/>
            <a:ext cx="9144000" cy="4922874"/>
          </a:xfrm>
          <a:prstGeom prst="rect">
            <a:avLst/>
          </a:prstGeom>
          <a:noFill/>
          <a:ln>
            <a:noFill/>
          </a:ln>
        </p:spPr>
      </p:pic>
      <p:sp>
        <p:nvSpPr>
          <p:cNvPr id="157" name="Google Shape;157;p26"/>
          <p:cNvSpPr txBox="1">
            <a:spLocks noGrp="1"/>
          </p:cNvSpPr>
          <p:nvPr>
            <p:ph type="ctrTitle"/>
          </p:nvPr>
        </p:nvSpPr>
        <p:spPr>
          <a:xfrm>
            <a:off x="316931" y="4930555"/>
            <a:ext cx="11578736" cy="94250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8" name="Google Shape;158;p26"/>
          <p:cNvSpPr txBox="1">
            <a:spLocks noGrp="1"/>
          </p:cNvSpPr>
          <p:nvPr>
            <p:ph type="subTitle" idx="1"/>
          </p:nvPr>
        </p:nvSpPr>
        <p:spPr>
          <a:xfrm>
            <a:off x="316931" y="5873057"/>
            <a:ext cx="11578736"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59" name="Google Shape;159;p26"/>
          <p:cNvPicPr preferRelativeResize="0"/>
          <p:nvPr/>
        </p:nvPicPr>
        <p:blipFill rotWithShape="1">
          <a:blip r:embed="rId3">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160"/>
        <p:cNvGrpSpPr/>
        <p:nvPr/>
      </p:nvGrpSpPr>
      <p:grpSpPr>
        <a:xfrm>
          <a:off x="0" y="0"/>
          <a:ext cx="0" cy="0"/>
          <a:chOff x="0" y="0"/>
          <a:chExt cx="0" cy="0"/>
        </a:xfrm>
      </p:grpSpPr>
      <p:sp>
        <p:nvSpPr>
          <p:cNvPr id="161" name="Google Shape;161;p27"/>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162" name="Google Shape;162;p27"/>
          <p:cNvSpPr txBox="1">
            <a:spLocks noGrp="1"/>
          </p:cNvSpPr>
          <p:nvPr>
            <p:ph type="title"/>
          </p:nvPr>
        </p:nvSpPr>
        <p:spPr>
          <a:xfrm>
            <a:off x="285752" y="2914650"/>
            <a:ext cx="4900083"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3" name="Google Shape;163;p27"/>
          <p:cNvSpPr txBox="1">
            <a:spLocks noGrp="1"/>
          </p:cNvSpPr>
          <p:nvPr>
            <p:ph type="body" idx="1"/>
          </p:nvPr>
        </p:nvSpPr>
        <p:spPr>
          <a:xfrm>
            <a:off x="6166151" y="1858449"/>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27"/>
          <p:cNvSpPr txBox="1">
            <a:spLocks noGrp="1"/>
          </p:cNvSpPr>
          <p:nvPr>
            <p:ph type="body" idx="2"/>
          </p:nvPr>
        </p:nvSpPr>
        <p:spPr>
          <a:xfrm>
            <a:off x="9612686" y="1858449"/>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7"/>
          <p:cNvSpPr txBox="1">
            <a:spLocks noGrp="1"/>
          </p:cNvSpPr>
          <p:nvPr>
            <p:ph type="body" idx="3"/>
          </p:nvPr>
        </p:nvSpPr>
        <p:spPr>
          <a:xfrm>
            <a:off x="6166151" y="240062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body" idx="4"/>
          </p:nvPr>
        </p:nvSpPr>
        <p:spPr>
          <a:xfrm>
            <a:off x="9612686" y="240062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27"/>
          <p:cNvSpPr txBox="1">
            <a:spLocks noGrp="1"/>
          </p:cNvSpPr>
          <p:nvPr>
            <p:ph type="body" idx="5"/>
          </p:nvPr>
        </p:nvSpPr>
        <p:spPr>
          <a:xfrm>
            <a:off x="6166151" y="295501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27"/>
          <p:cNvSpPr txBox="1">
            <a:spLocks noGrp="1"/>
          </p:cNvSpPr>
          <p:nvPr>
            <p:ph type="body" idx="6"/>
          </p:nvPr>
        </p:nvSpPr>
        <p:spPr>
          <a:xfrm>
            <a:off x="9612686" y="295501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27"/>
          <p:cNvSpPr txBox="1">
            <a:spLocks noGrp="1"/>
          </p:cNvSpPr>
          <p:nvPr>
            <p:ph type="body" idx="7"/>
          </p:nvPr>
        </p:nvSpPr>
        <p:spPr>
          <a:xfrm>
            <a:off x="6166151" y="350940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27"/>
          <p:cNvSpPr txBox="1">
            <a:spLocks noGrp="1"/>
          </p:cNvSpPr>
          <p:nvPr>
            <p:ph type="body" idx="8"/>
          </p:nvPr>
        </p:nvSpPr>
        <p:spPr>
          <a:xfrm>
            <a:off x="9612686" y="350940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27"/>
          <p:cNvSpPr txBox="1">
            <a:spLocks noGrp="1"/>
          </p:cNvSpPr>
          <p:nvPr>
            <p:ph type="body" idx="9"/>
          </p:nvPr>
        </p:nvSpPr>
        <p:spPr>
          <a:xfrm>
            <a:off x="6166151" y="406379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27"/>
          <p:cNvSpPr txBox="1">
            <a:spLocks noGrp="1"/>
          </p:cNvSpPr>
          <p:nvPr>
            <p:ph type="body" idx="13"/>
          </p:nvPr>
        </p:nvSpPr>
        <p:spPr>
          <a:xfrm>
            <a:off x="9612686" y="406379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p27"/>
          <p:cNvSpPr txBox="1">
            <a:spLocks noGrp="1"/>
          </p:cNvSpPr>
          <p:nvPr>
            <p:ph type="body" idx="14"/>
          </p:nvPr>
        </p:nvSpPr>
        <p:spPr>
          <a:xfrm>
            <a:off x="6166151" y="4618186"/>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Google Shape;174;p27"/>
          <p:cNvSpPr txBox="1">
            <a:spLocks noGrp="1"/>
          </p:cNvSpPr>
          <p:nvPr>
            <p:ph type="body" idx="15"/>
          </p:nvPr>
        </p:nvSpPr>
        <p:spPr>
          <a:xfrm>
            <a:off x="9612686" y="4618186"/>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5" name="Google Shape;175;p27" descr="footer_saporg_white_horiz.pdf"/>
          <p:cNvPicPr preferRelativeResize="0"/>
          <p:nvPr/>
        </p:nvPicPr>
        <p:blipFill rotWithShape="1">
          <a:blip r:embed="rId2">
            <a:alphaModFix/>
          </a:blip>
          <a:srcRect/>
          <a:stretch/>
        </p:blipFill>
        <p:spPr>
          <a:xfrm>
            <a:off x="100545" y="6436275"/>
            <a:ext cx="5476304" cy="338159"/>
          </a:xfrm>
          <a:prstGeom prst="rect">
            <a:avLst/>
          </a:prstGeom>
          <a:noFill/>
          <a:ln>
            <a:noFill/>
          </a:ln>
        </p:spPr>
      </p:pic>
      <p:sp>
        <p:nvSpPr>
          <p:cNvPr id="176" name="Google Shape;176;p27">
            <a:hlinkClick r:id="rId3"/>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p27"/>
          <p:cNvPicPr preferRelativeResize="0"/>
          <p:nvPr/>
        </p:nvPicPr>
        <p:blipFill rotWithShape="1">
          <a:blip r:embed="rId4">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178"/>
        <p:cNvGrpSpPr/>
        <p:nvPr/>
      </p:nvGrpSpPr>
      <p:grpSpPr>
        <a:xfrm>
          <a:off x="0" y="0"/>
          <a:ext cx="0" cy="0"/>
          <a:chOff x="0" y="0"/>
          <a:chExt cx="0" cy="0"/>
        </a:xfrm>
      </p:grpSpPr>
      <p:pic>
        <p:nvPicPr>
          <p:cNvPr id="179" name="Google Shape;179;p28" descr="171366080_5_blur_72dpi_cropped_compressed.jpg"/>
          <p:cNvPicPr preferRelativeResize="0"/>
          <p:nvPr/>
        </p:nvPicPr>
        <p:blipFill rotWithShape="1">
          <a:blip r:embed="rId2">
            <a:alphaModFix/>
          </a:blip>
          <a:srcRect/>
          <a:stretch/>
        </p:blipFill>
        <p:spPr>
          <a:xfrm>
            <a:off x="-11733" y="0"/>
            <a:ext cx="9152800" cy="6858000"/>
          </a:xfrm>
          <a:prstGeom prst="rect">
            <a:avLst/>
          </a:prstGeom>
          <a:noFill/>
          <a:ln>
            <a:noFill/>
          </a:ln>
        </p:spPr>
      </p:pic>
      <p:sp>
        <p:nvSpPr>
          <p:cNvPr id="180" name="Google Shape;180;p28"/>
          <p:cNvSpPr/>
          <p:nvPr/>
        </p:nvSpPr>
        <p:spPr>
          <a:xfrm>
            <a:off x="-3" y="2120455"/>
            <a:ext cx="12192002" cy="3983055"/>
          </a:xfrm>
          <a:prstGeom prst="rect">
            <a:avLst/>
          </a:prstGeom>
          <a:solidFill>
            <a:schemeClr val="lt1">
              <a:alpha val="89411"/>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1" name="Google Shape;181;p28"/>
          <p:cNvSpPr txBox="1">
            <a:spLocks noGrp="1"/>
          </p:cNvSpPr>
          <p:nvPr>
            <p:ph type="title"/>
          </p:nvPr>
        </p:nvSpPr>
        <p:spPr>
          <a:xfrm>
            <a:off x="285752" y="3629025"/>
            <a:ext cx="4900083"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2" name="Google Shape;182;p28"/>
          <p:cNvSpPr txBox="1">
            <a:spLocks noGrp="1"/>
          </p:cNvSpPr>
          <p:nvPr>
            <p:ph type="body" idx="1"/>
          </p:nvPr>
        </p:nvSpPr>
        <p:spPr>
          <a:xfrm>
            <a:off x="6166151" y="245678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28"/>
          <p:cNvSpPr txBox="1">
            <a:spLocks noGrp="1"/>
          </p:cNvSpPr>
          <p:nvPr>
            <p:ph type="body" idx="2"/>
          </p:nvPr>
        </p:nvSpPr>
        <p:spPr>
          <a:xfrm>
            <a:off x="9612686" y="245678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28"/>
          <p:cNvSpPr txBox="1">
            <a:spLocks noGrp="1"/>
          </p:cNvSpPr>
          <p:nvPr>
            <p:ph type="body" idx="3"/>
          </p:nvPr>
        </p:nvSpPr>
        <p:spPr>
          <a:xfrm>
            <a:off x="6166151" y="299896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Google Shape;185;p28"/>
          <p:cNvSpPr txBox="1">
            <a:spLocks noGrp="1"/>
          </p:cNvSpPr>
          <p:nvPr>
            <p:ph type="body" idx="4"/>
          </p:nvPr>
        </p:nvSpPr>
        <p:spPr>
          <a:xfrm>
            <a:off x="9612686" y="299896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28"/>
          <p:cNvSpPr txBox="1">
            <a:spLocks noGrp="1"/>
          </p:cNvSpPr>
          <p:nvPr>
            <p:ph type="body" idx="5"/>
          </p:nvPr>
        </p:nvSpPr>
        <p:spPr>
          <a:xfrm>
            <a:off x="6166151" y="355335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28"/>
          <p:cNvSpPr txBox="1">
            <a:spLocks noGrp="1"/>
          </p:cNvSpPr>
          <p:nvPr>
            <p:ph type="body" idx="6"/>
          </p:nvPr>
        </p:nvSpPr>
        <p:spPr>
          <a:xfrm>
            <a:off x="9612686" y="355335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28"/>
          <p:cNvSpPr txBox="1">
            <a:spLocks noGrp="1"/>
          </p:cNvSpPr>
          <p:nvPr>
            <p:ph type="body" idx="7"/>
          </p:nvPr>
        </p:nvSpPr>
        <p:spPr>
          <a:xfrm>
            <a:off x="6166151" y="410774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28"/>
          <p:cNvSpPr txBox="1">
            <a:spLocks noGrp="1"/>
          </p:cNvSpPr>
          <p:nvPr>
            <p:ph type="body" idx="8"/>
          </p:nvPr>
        </p:nvSpPr>
        <p:spPr>
          <a:xfrm>
            <a:off x="9612686" y="410774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Google Shape;190;p28"/>
          <p:cNvSpPr txBox="1">
            <a:spLocks noGrp="1"/>
          </p:cNvSpPr>
          <p:nvPr>
            <p:ph type="body" idx="9"/>
          </p:nvPr>
        </p:nvSpPr>
        <p:spPr>
          <a:xfrm>
            <a:off x="6166151" y="466213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28"/>
          <p:cNvSpPr txBox="1">
            <a:spLocks noGrp="1"/>
          </p:cNvSpPr>
          <p:nvPr>
            <p:ph type="body" idx="13"/>
          </p:nvPr>
        </p:nvSpPr>
        <p:spPr>
          <a:xfrm>
            <a:off x="9612686" y="466213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28"/>
          <p:cNvSpPr txBox="1">
            <a:spLocks noGrp="1"/>
          </p:cNvSpPr>
          <p:nvPr>
            <p:ph type="body" idx="14"/>
          </p:nvPr>
        </p:nvSpPr>
        <p:spPr>
          <a:xfrm>
            <a:off x="6166151" y="5216525"/>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28"/>
          <p:cNvSpPr txBox="1">
            <a:spLocks noGrp="1"/>
          </p:cNvSpPr>
          <p:nvPr>
            <p:ph type="body" idx="15"/>
          </p:nvPr>
        </p:nvSpPr>
        <p:spPr>
          <a:xfrm>
            <a:off x="9612686" y="5216525"/>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94"/>
        <p:cNvGrpSpPr/>
        <p:nvPr/>
      </p:nvGrpSpPr>
      <p:grpSpPr>
        <a:xfrm>
          <a:off x="0" y="0"/>
          <a:ext cx="0" cy="0"/>
          <a:chOff x="0" y="0"/>
          <a:chExt cx="0" cy="0"/>
        </a:xfrm>
      </p:grpSpPr>
      <p:sp>
        <p:nvSpPr>
          <p:cNvPr id="195" name="Google Shape;195;p29"/>
          <p:cNvSpPr/>
          <p:nvPr/>
        </p:nvSpPr>
        <p:spPr>
          <a:xfrm>
            <a:off x="0" y="0"/>
            <a:ext cx="12192000" cy="6858000"/>
          </a:xfrm>
          <a:prstGeom prst="rect">
            <a:avLst/>
          </a:prstGeom>
          <a:solidFill>
            <a:srgbClr val="2A725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9"/>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Google Shape;197;p29"/>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8" name="Google Shape;198;p29"/>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9" name="Google Shape;199;p29"/>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0" name="Google Shape;200;p29"/>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01"/>
        <p:cNvGrpSpPr/>
        <p:nvPr/>
      </p:nvGrpSpPr>
      <p:grpSpPr>
        <a:xfrm>
          <a:off x="0" y="0"/>
          <a:ext cx="0" cy="0"/>
          <a:chOff x="0" y="0"/>
          <a:chExt cx="0" cy="0"/>
        </a:xfrm>
      </p:grpSpPr>
      <p:sp>
        <p:nvSpPr>
          <p:cNvPr id="202" name="Google Shape;202;p30"/>
          <p:cNvSpPr/>
          <p:nvPr/>
        </p:nvSpPr>
        <p:spPr>
          <a:xfrm>
            <a:off x="0" y="0"/>
            <a:ext cx="12192000" cy="6858000"/>
          </a:xfrm>
          <a:prstGeom prst="rect">
            <a:avLst/>
          </a:prstGeom>
          <a:solidFill>
            <a:srgbClr val="F1FBF5"/>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30"/>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4" name="Google Shape;204;p30"/>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5" name="Google Shape;205;p30"/>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6" name="Google Shape;206;p30"/>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7" name="Google Shape;207;p30"/>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08"/>
        <p:cNvGrpSpPr/>
        <p:nvPr/>
      </p:nvGrpSpPr>
      <p:grpSpPr>
        <a:xfrm>
          <a:off x="0" y="0"/>
          <a:ext cx="0" cy="0"/>
          <a:chOff x="0" y="0"/>
          <a:chExt cx="0" cy="0"/>
        </a:xfrm>
      </p:grpSpPr>
      <p:sp>
        <p:nvSpPr>
          <p:cNvPr id="209" name="Google Shape;209;p31"/>
          <p:cNvSpPr/>
          <p:nvPr/>
        </p:nvSpPr>
        <p:spPr>
          <a:xfrm>
            <a:off x="0" y="0"/>
            <a:ext cx="12192000" cy="6858000"/>
          </a:xfrm>
          <a:prstGeom prst="rect">
            <a:avLst/>
          </a:prstGeom>
          <a:solidFill>
            <a:srgbClr val="50524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31"/>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1" name="Google Shape;211;p31"/>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2" name="Google Shape;212;p31"/>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3" name="Google Shape;213;p31"/>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4" name="Google Shape;214;p31"/>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7" name="Google Shape;217;p32">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32"/>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19" name="Google Shape;219;p32"/>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20"/>
        <p:cNvGrpSpPr/>
        <p:nvPr/>
      </p:nvGrpSpPr>
      <p:grpSpPr>
        <a:xfrm>
          <a:off x="0" y="0"/>
          <a:ext cx="0" cy="0"/>
          <a:chOff x="0" y="0"/>
          <a:chExt cx="0" cy="0"/>
        </a:xfrm>
      </p:grpSpPr>
      <p:sp>
        <p:nvSpPr>
          <p:cNvPr id="221" name="Google Shape;221;p33"/>
          <p:cNvSpPr>
            <a:spLocks noGrp="1"/>
          </p:cNvSpPr>
          <p:nvPr>
            <p:ph type="chart" idx="2"/>
          </p:nvPr>
        </p:nvSpPr>
        <p:spPr>
          <a:xfrm>
            <a:off x="609600" y="1600200"/>
            <a:ext cx="10972800" cy="4525963"/>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3" name="Google Shape;223;p33">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33"/>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25" name="Google Shape;225;p33"/>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a:hlinkClick r:id="rId2"/>
          </p:cNvPr>
          <p:cNvSpPr/>
          <p:nvPr/>
        </p:nvSpPr>
        <p:spPr>
          <a:xfrm>
            <a:off x="4723449" y="6519776"/>
            <a:ext cx="2542492"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226"/>
        <p:cNvGrpSpPr/>
        <p:nvPr/>
      </p:nvGrpSpPr>
      <p:grpSpPr>
        <a:xfrm>
          <a:off x="0" y="0"/>
          <a:ext cx="0" cy="0"/>
          <a:chOff x="0" y="0"/>
          <a:chExt cx="0" cy="0"/>
        </a:xfrm>
      </p:grpSpPr>
      <p:sp>
        <p:nvSpPr>
          <p:cNvPr id="227" name="Google Shape;227;p34"/>
          <p:cNvSpPr>
            <a:spLocks noGrp="1"/>
          </p:cNvSpPr>
          <p:nvPr>
            <p:ph type="pic" idx="2"/>
          </p:nvPr>
        </p:nvSpPr>
        <p:spPr>
          <a:xfrm>
            <a:off x="609600" y="1600200"/>
            <a:ext cx="10972800" cy="4525963"/>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9" name="Google Shape;229;p34">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34"/>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31" name="Google Shape;231;p34"/>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232"/>
        <p:cNvGrpSpPr/>
        <p:nvPr/>
      </p:nvGrpSpPr>
      <p:grpSpPr>
        <a:xfrm>
          <a:off x="0" y="0"/>
          <a:ext cx="0" cy="0"/>
          <a:chOff x="0" y="0"/>
          <a:chExt cx="0" cy="0"/>
        </a:xfrm>
      </p:grpSpPr>
      <p:sp>
        <p:nvSpPr>
          <p:cNvPr id="233" name="Google Shape;233;p3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6" name="Google Shape;236;p36"/>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7" name="Google Shape;237;p36" descr="ATC_org.pdf"/>
          <p:cNvPicPr preferRelativeResize="0"/>
          <p:nvPr/>
        </p:nvPicPr>
        <p:blipFill rotWithShape="1">
          <a:blip r:embed="rId2">
            <a:alphaModFix/>
          </a:blip>
          <a:srcRect/>
          <a:stretch/>
        </p:blipFill>
        <p:spPr>
          <a:xfrm>
            <a:off x="187737" y="6519775"/>
            <a:ext cx="1974670" cy="159615"/>
          </a:xfrm>
          <a:prstGeom prst="rect">
            <a:avLst/>
          </a:prstGeom>
          <a:noFill/>
          <a:ln>
            <a:noFill/>
          </a:ln>
        </p:spPr>
      </p:pic>
      <p:sp>
        <p:nvSpPr>
          <p:cNvPr id="238" name="Google Shape;238;p36"/>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39" name="Google Shape;239;p36"/>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40"/>
        <p:cNvGrpSpPr/>
        <p:nvPr/>
      </p:nvGrpSpPr>
      <p:grpSpPr>
        <a:xfrm>
          <a:off x="0" y="0"/>
          <a:ext cx="0" cy="0"/>
          <a:chOff x="0" y="0"/>
          <a:chExt cx="0" cy="0"/>
        </a:xfrm>
      </p:grpSpPr>
      <p:sp>
        <p:nvSpPr>
          <p:cNvPr id="241" name="Google Shape;241;p37"/>
          <p:cNvSpPr>
            <a:spLocks noGrp="1"/>
          </p:cNvSpPr>
          <p:nvPr>
            <p:ph type="pic" idx="2"/>
          </p:nvPr>
        </p:nvSpPr>
        <p:spPr>
          <a:xfrm>
            <a:off x="6104467" y="1600201"/>
            <a:ext cx="5477933" cy="4525962"/>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2" name="Google Shape;242;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3" name="Google Shape;243;p37"/>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37"/>
          <p:cNvSpPr txBox="1">
            <a:spLocks noGrp="1"/>
          </p:cNvSpPr>
          <p:nvPr>
            <p:ph type="body" idx="3"/>
          </p:nvPr>
        </p:nvSpPr>
        <p:spPr>
          <a:xfrm>
            <a:off x="6104467" y="5646677"/>
            <a:ext cx="5477933"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37"/>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46" name="Google Shape;246;p37"/>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247"/>
        <p:cNvGrpSpPr/>
        <p:nvPr/>
      </p:nvGrpSpPr>
      <p:grpSpPr>
        <a:xfrm>
          <a:off x="0" y="0"/>
          <a:ext cx="0" cy="0"/>
          <a:chOff x="0" y="0"/>
          <a:chExt cx="0" cy="0"/>
        </a:xfrm>
      </p:grpSpPr>
      <p:sp>
        <p:nvSpPr>
          <p:cNvPr id="248" name="Google Shape;248;p38"/>
          <p:cNvSpPr>
            <a:spLocks noGrp="1"/>
          </p:cNvSpPr>
          <p:nvPr>
            <p:ph type="pic" idx="2"/>
          </p:nvPr>
        </p:nvSpPr>
        <p:spPr>
          <a:xfrm>
            <a:off x="6104467" y="3892047"/>
            <a:ext cx="5477933" cy="2234116"/>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9" name="Google Shape;249;p38"/>
          <p:cNvSpPr>
            <a:spLocks noGrp="1"/>
          </p:cNvSpPr>
          <p:nvPr>
            <p:ph type="pic" idx="3"/>
          </p:nvPr>
        </p:nvSpPr>
        <p:spPr>
          <a:xfrm>
            <a:off x="6104467" y="1600201"/>
            <a:ext cx="5477933" cy="2234116"/>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0" name="Google Shape;250;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1" name="Google Shape;251;p38"/>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38"/>
          <p:cNvSpPr txBox="1">
            <a:spLocks noGrp="1"/>
          </p:cNvSpPr>
          <p:nvPr>
            <p:ph type="body" idx="4"/>
          </p:nvPr>
        </p:nvSpPr>
        <p:spPr>
          <a:xfrm>
            <a:off x="6104467" y="5646677"/>
            <a:ext cx="5477933"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38"/>
          <p:cNvSpPr txBox="1">
            <a:spLocks noGrp="1"/>
          </p:cNvSpPr>
          <p:nvPr>
            <p:ph type="body" idx="5"/>
          </p:nvPr>
        </p:nvSpPr>
        <p:spPr>
          <a:xfrm>
            <a:off x="6104467" y="3354831"/>
            <a:ext cx="5477933"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8"/>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55" name="Google Shape;255;p38"/>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256"/>
        <p:cNvGrpSpPr/>
        <p:nvPr/>
      </p:nvGrpSpPr>
      <p:grpSpPr>
        <a:xfrm>
          <a:off x="0" y="0"/>
          <a:ext cx="0" cy="0"/>
          <a:chOff x="0" y="0"/>
          <a:chExt cx="0" cy="0"/>
        </a:xfrm>
      </p:grpSpPr>
      <p:sp>
        <p:nvSpPr>
          <p:cNvPr id="257" name="Google Shape;257;p39"/>
          <p:cNvSpPr>
            <a:spLocks noGrp="1"/>
          </p:cNvSpPr>
          <p:nvPr>
            <p:ph type="pic" idx="2"/>
          </p:nvPr>
        </p:nvSpPr>
        <p:spPr>
          <a:xfrm>
            <a:off x="6155267" y="1600200"/>
            <a:ext cx="5427134" cy="4525963"/>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8" name="Google Shape;258;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9" name="Google Shape;259;p39"/>
          <p:cNvSpPr txBox="1">
            <a:spLocks noGrp="1"/>
          </p:cNvSpPr>
          <p:nvPr>
            <p:ph type="body" idx="1"/>
          </p:nvPr>
        </p:nvSpPr>
        <p:spPr>
          <a:xfrm>
            <a:off x="6155267" y="5646677"/>
            <a:ext cx="5427134"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39"/>
          <p:cNvSpPr>
            <a:spLocks noGrp="1"/>
          </p:cNvSpPr>
          <p:nvPr>
            <p:ph type="pic" idx="3"/>
          </p:nvPr>
        </p:nvSpPr>
        <p:spPr>
          <a:xfrm>
            <a:off x="609599" y="1600200"/>
            <a:ext cx="5431366" cy="4525963"/>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1" name="Google Shape;261;p39"/>
          <p:cNvSpPr txBox="1">
            <a:spLocks noGrp="1"/>
          </p:cNvSpPr>
          <p:nvPr>
            <p:ph type="body" idx="4"/>
          </p:nvPr>
        </p:nvSpPr>
        <p:spPr>
          <a:xfrm>
            <a:off x="609597" y="5646677"/>
            <a:ext cx="5431366"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Google Shape;262;p39"/>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63" name="Google Shape;263;p39"/>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264"/>
        <p:cNvGrpSpPr/>
        <p:nvPr/>
      </p:nvGrpSpPr>
      <p:grpSpPr>
        <a:xfrm>
          <a:off x="0" y="0"/>
          <a:ext cx="0" cy="0"/>
          <a:chOff x="0" y="0"/>
          <a:chExt cx="0" cy="0"/>
        </a:xfrm>
      </p:grpSpPr>
      <p:sp>
        <p:nvSpPr>
          <p:cNvPr id="265" name="Google Shape;265;p40"/>
          <p:cNvSpPr>
            <a:spLocks noGrp="1"/>
          </p:cNvSpPr>
          <p:nvPr>
            <p:ph type="pic" idx="2"/>
          </p:nvPr>
        </p:nvSpPr>
        <p:spPr>
          <a:xfrm>
            <a:off x="6155267" y="3892046"/>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6" name="Google Shape;266;p40"/>
          <p:cNvSpPr>
            <a:spLocks noGrp="1"/>
          </p:cNvSpPr>
          <p:nvPr>
            <p:ph type="pic" idx="3"/>
          </p:nvPr>
        </p:nvSpPr>
        <p:spPr>
          <a:xfrm>
            <a:off x="6155267" y="1600200"/>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7" name="Google Shape;267;p40"/>
          <p:cNvSpPr>
            <a:spLocks noGrp="1"/>
          </p:cNvSpPr>
          <p:nvPr>
            <p:ph type="pic" idx="4"/>
          </p:nvPr>
        </p:nvSpPr>
        <p:spPr>
          <a:xfrm>
            <a:off x="609597" y="1600200"/>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8" name="Google Shape;268;p40"/>
          <p:cNvSpPr>
            <a:spLocks noGrp="1"/>
          </p:cNvSpPr>
          <p:nvPr>
            <p:ph type="pic" idx="5"/>
          </p:nvPr>
        </p:nvSpPr>
        <p:spPr>
          <a:xfrm>
            <a:off x="613831" y="3892046"/>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9" name="Google Shape;269;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0" name="Google Shape;270;p40"/>
          <p:cNvSpPr txBox="1">
            <a:spLocks noGrp="1"/>
          </p:cNvSpPr>
          <p:nvPr>
            <p:ph type="body" idx="1"/>
          </p:nvPr>
        </p:nvSpPr>
        <p:spPr>
          <a:xfrm>
            <a:off x="6155267" y="5646677"/>
            <a:ext cx="5427134"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Google Shape;271;p40"/>
          <p:cNvSpPr txBox="1">
            <a:spLocks noGrp="1"/>
          </p:cNvSpPr>
          <p:nvPr>
            <p:ph type="body" idx="6"/>
          </p:nvPr>
        </p:nvSpPr>
        <p:spPr>
          <a:xfrm>
            <a:off x="609597" y="5646677"/>
            <a:ext cx="5431366"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2" name="Google Shape;272;p40"/>
          <p:cNvSpPr txBox="1">
            <a:spLocks noGrp="1"/>
          </p:cNvSpPr>
          <p:nvPr>
            <p:ph type="body" idx="7"/>
          </p:nvPr>
        </p:nvSpPr>
        <p:spPr>
          <a:xfrm>
            <a:off x="6155267" y="3354831"/>
            <a:ext cx="5427134"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Google Shape;273;p40"/>
          <p:cNvSpPr txBox="1">
            <a:spLocks noGrp="1"/>
          </p:cNvSpPr>
          <p:nvPr>
            <p:ph type="body" idx="8"/>
          </p:nvPr>
        </p:nvSpPr>
        <p:spPr>
          <a:xfrm>
            <a:off x="605364" y="3354831"/>
            <a:ext cx="5431366"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Google Shape;274;p40"/>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75" name="Google Shape;275;p40"/>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9"/>
              </a:buClr>
              <a:buSzPts val="2800"/>
              <a:buFont typeface="Lucida Sans"/>
              <a:buNone/>
              <a:defRPr>
                <a:solidFill>
                  <a:srgbClr val="3F3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sz="2400">
                <a:solidFill>
                  <a:srgbClr val="3F3F39"/>
                </a:solidFill>
              </a:defRPr>
            </a:lvl1pPr>
            <a:lvl2pPr marL="914400" lvl="1" indent="-355600" algn="l">
              <a:spcBef>
                <a:spcPts val="400"/>
              </a:spcBef>
              <a:spcAft>
                <a:spcPts val="0"/>
              </a:spcAft>
              <a:buClr>
                <a:srgbClr val="3F3F39"/>
              </a:buClr>
              <a:buSzPts val="2000"/>
              <a:buChar char="–"/>
              <a:defRPr sz="2000">
                <a:solidFill>
                  <a:srgbClr val="3F3F39"/>
                </a:solidFill>
              </a:defRPr>
            </a:lvl2pPr>
            <a:lvl3pPr marL="1371600" lvl="2" indent="-342900" algn="l">
              <a:spcBef>
                <a:spcPts val="360"/>
              </a:spcBef>
              <a:spcAft>
                <a:spcPts val="0"/>
              </a:spcAft>
              <a:buClr>
                <a:srgbClr val="3F3F39"/>
              </a:buClr>
              <a:buSzPts val="1800"/>
              <a:buChar char="•"/>
              <a:defRPr sz="1800">
                <a:solidFill>
                  <a:srgbClr val="3F3F39"/>
                </a:solidFill>
              </a:defRPr>
            </a:lvl3pPr>
            <a:lvl4pPr marL="1828800" lvl="3" indent="-330200" algn="l">
              <a:spcBef>
                <a:spcPts val="320"/>
              </a:spcBef>
              <a:spcAft>
                <a:spcPts val="0"/>
              </a:spcAft>
              <a:buClr>
                <a:srgbClr val="3F3F39"/>
              </a:buClr>
              <a:buSzPts val="1600"/>
              <a:buChar char="–"/>
              <a:defRPr sz="1600">
                <a:solidFill>
                  <a:srgbClr val="3F3F39"/>
                </a:solidFill>
              </a:defRPr>
            </a:lvl4pPr>
            <a:lvl5pPr marL="2286000" lvl="4" indent="-330200" algn="l">
              <a:spcBef>
                <a:spcPts val="320"/>
              </a:spcBef>
              <a:spcAft>
                <a:spcPts val="0"/>
              </a:spcAft>
              <a:buClr>
                <a:srgbClr val="3F3F39"/>
              </a:buClr>
              <a:buSzPts val="1600"/>
              <a:buChar char="»"/>
              <a:defRPr sz="1600">
                <a:solidFill>
                  <a:srgbClr val="3F3F39"/>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sz="2400">
                <a:solidFill>
                  <a:srgbClr val="3F3F39"/>
                </a:solidFill>
              </a:defRPr>
            </a:lvl1pPr>
            <a:lvl2pPr marL="914400" lvl="1" indent="-355600" algn="l">
              <a:spcBef>
                <a:spcPts val="400"/>
              </a:spcBef>
              <a:spcAft>
                <a:spcPts val="0"/>
              </a:spcAft>
              <a:buClr>
                <a:srgbClr val="3F3F39"/>
              </a:buClr>
              <a:buSzPts val="2000"/>
              <a:buChar char="–"/>
              <a:defRPr sz="2000">
                <a:solidFill>
                  <a:srgbClr val="3F3F39"/>
                </a:solidFill>
              </a:defRPr>
            </a:lvl2pPr>
            <a:lvl3pPr marL="1371600" lvl="2" indent="-342900" algn="l">
              <a:spcBef>
                <a:spcPts val="360"/>
              </a:spcBef>
              <a:spcAft>
                <a:spcPts val="0"/>
              </a:spcAft>
              <a:buClr>
                <a:srgbClr val="3F3F39"/>
              </a:buClr>
              <a:buSzPts val="1800"/>
              <a:buChar char="•"/>
              <a:defRPr sz="1800">
                <a:solidFill>
                  <a:srgbClr val="3F3F39"/>
                </a:solidFill>
              </a:defRPr>
            </a:lvl3pPr>
            <a:lvl4pPr marL="1828800" lvl="3" indent="-330200" algn="l">
              <a:spcBef>
                <a:spcPts val="320"/>
              </a:spcBef>
              <a:spcAft>
                <a:spcPts val="0"/>
              </a:spcAft>
              <a:buClr>
                <a:srgbClr val="3F3F39"/>
              </a:buClr>
              <a:buSzPts val="1600"/>
              <a:buChar char="–"/>
              <a:defRPr sz="1600">
                <a:solidFill>
                  <a:srgbClr val="3F3F39"/>
                </a:solidFill>
              </a:defRPr>
            </a:lvl4pPr>
            <a:lvl5pPr marL="2286000" lvl="4" indent="-330200" algn="l">
              <a:spcBef>
                <a:spcPts val="320"/>
              </a:spcBef>
              <a:spcAft>
                <a:spcPts val="0"/>
              </a:spcAft>
              <a:buClr>
                <a:srgbClr val="3F3F39"/>
              </a:buClr>
              <a:buSzPts val="1600"/>
              <a:buChar char="»"/>
              <a:defRPr sz="1600">
                <a:solidFill>
                  <a:srgbClr val="3F3F39"/>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p:nvPr/>
        </p:nvSpPr>
        <p:spPr>
          <a:xfrm>
            <a:off x="10095579" y="6380257"/>
            <a:ext cx="1944355"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34" name="Google Shape;34;p5"/>
          <p:cNvPicPr preferRelativeResize="0"/>
          <p:nvPr/>
        </p:nvPicPr>
        <p:blipFill rotWithShape="1">
          <a:blip r:embed="rId2">
            <a:alphaModFix/>
          </a:blip>
          <a:srcRect/>
          <a:stretch/>
        </p:blipFill>
        <p:spPr>
          <a:xfrm>
            <a:off x="6158492" y="6464455"/>
            <a:ext cx="909053" cy="270665"/>
          </a:xfrm>
          <a:prstGeom prst="rect">
            <a:avLst/>
          </a:prstGeom>
          <a:noFill/>
          <a:ln>
            <a:noFill/>
          </a:ln>
        </p:spPr>
      </p:pic>
      <p:pic>
        <p:nvPicPr>
          <p:cNvPr id="35" name="Google Shape;35;p5"/>
          <p:cNvPicPr preferRelativeResize="0"/>
          <p:nvPr/>
        </p:nvPicPr>
        <p:blipFill rotWithShape="1">
          <a:blip r:embed="rId3">
            <a:alphaModFix/>
          </a:blip>
          <a:srcRect/>
          <a:stretch/>
        </p:blipFill>
        <p:spPr>
          <a:xfrm>
            <a:off x="5538985" y="6419168"/>
            <a:ext cx="394628" cy="347365"/>
          </a:xfrm>
          <a:prstGeom prst="rect">
            <a:avLst/>
          </a:prstGeom>
          <a:noFill/>
          <a:ln>
            <a:noFill/>
          </a:ln>
        </p:spPr>
      </p:pic>
      <p:pic>
        <p:nvPicPr>
          <p:cNvPr id="36" name="Google Shape;36;p5"/>
          <p:cNvPicPr preferRelativeResize="0"/>
          <p:nvPr/>
        </p:nvPicPr>
        <p:blipFill rotWithShape="1">
          <a:blip r:embed="rId4">
            <a:alphaModFix/>
          </a:blip>
          <a:srcRect/>
          <a:stretch/>
        </p:blipFill>
        <p:spPr>
          <a:xfrm>
            <a:off x="0" y="6332164"/>
            <a:ext cx="12192000" cy="45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9"/>
              </a:buClr>
              <a:buSzPts val="2800"/>
              <a:buFont typeface="Lucida Sans"/>
              <a:buNone/>
              <a:defRPr>
                <a:solidFill>
                  <a:srgbClr val="3F3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a:solidFill>
                  <a:srgbClr val="3F3F39"/>
                </a:solidFill>
              </a:defRPr>
            </a:lvl1pPr>
            <a:lvl2pPr marL="914400" lvl="1" indent="-355600" algn="l">
              <a:spcBef>
                <a:spcPts val="400"/>
              </a:spcBef>
              <a:spcAft>
                <a:spcPts val="0"/>
              </a:spcAft>
              <a:buClr>
                <a:srgbClr val="3F3F39"/>
              </a:buClr>
              <a:buSzPts val="2000"/>
              <a:buChar char="–"/>
              <a:defRPr>
                <a:solidFill>
                  <a:srgbClr val="3F3F39"/>
                </a:solidFill>
              </a:defRPr>
            </a:lvl2pPr>
            <a:lvl3pPr marL="1371600" lvl="2" indent="-342900" algn="l">
              <a:spcBef>
                <a:spcPts val="360"/>
              </a:spcBef>
              <a:spcAft>
                <a:spcPts val="0"/>
              </a:spcAft>
              <a:buClr>
                <a:srgbClr val="3F3F39"/>
              </a:buClr>
              <a:buSzPts val="1800"/>
              <a:buChar char="•"/>
              <a:defRPr>
                <a:solidFill>
                  <a:srgbClr val="3F3F39"/>
                </a:solidFill>
              </a:defRPr>
            </a:lvl3pPr>
            <a:lvl4pPr marL="1828800" lvl="3" indent="-330200" algn="l">
              <a:spcBef>
                <a:spcPts val="320"/>
              </a:spcBef>
              <a:spcAft>
                <a:spcPts val="0"/>
              </a:spcAft>
              <a:buClr>
                <a:srgbClr val="3F3F39"/>
              </a:buClr>
              <a:buSzPts val="1600"/>
              <a:buChar char="–"/>
              <a:defRPr>
                <a:solidFill>
                  <a:srgbClr val="3F3F39"/>
                </a:solidFill>
              </a:defRPr>
            </a:lvl4pPr>
            <a:lvl5pPr marL="2286000" lvl="4" indent="-330200" algn="l">
              <a:spcBef>
                <a:spcPts val="320"/>
              </a:spcBef>
              <a:spcAft>
                <a:spcPts val="0"/>
              </a:spcAft>
              <a:buClr>
                <a:srgbClr val="3F3F39"/>
              </a:buClr>
              <a:buSzPts val="1600"/>
              <a:buChar char="»"/>
              <a:defRPr>
                <a:solidFill>
                  <a:srgbClr val="3F3F3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0" name="Google Shape;40;p6" descr="ATC_org.pdf"/>
          <p:cNvPicPr preferRelativeResize="0"/>
          <p:nvPr/>
        </p:nvPicPr>
        <p:blipFill rotWithShape="1">
          <a:blip r:embed="rId2">
            <a:alphaModFix/>
          </a:blip>
          <a:srcRect/>
          <a:stretch/>
        </p:blipFill>
        <p:spPr>
          <a:xfrm>
            <a:off x="187738" y="6519776"/>
            <a:ext cx="2632893" cy="159615"/>
          </a:xfrm>
          <a:prstGeom prst="rect">
            <a:avLst/>
          </a:prstGeom>
          <a:noFill/>
          <a:ln>
            <a:noFill/>
          </a:ln>
        </p:spPr>
      </p:pic>
      <p:sp>
        <p:nvSpPr>
          <p:cNvPr id="41" name="Google Shape;41;p6"/>
          <p:cNvSpPr txBox="1"/>
          <p:nvPr/>
        </p:nvSpPr>
        <p:spPr>
          <a:xfrm>
            <a:off x="10095579" y="6380257"/>
            <a:ext cx="1944355"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42" name="Google Shape;42;p6"/>
          <p:cNvPicPr preferRelativeResize="0"/>
          <p:nvPr/>
        </p:nvPicPr>
        <p:blipFill rotWithShape="1">
          <a:blip r:embed="rId3">
            <a:alphaModFix/>
          </a:blip>
          <a:srcRect/>
          <a:stretch/>
        </p:blipFill>
        <p:spPr>
          <a:xfrm>
            <a:off x="6158492" y="6464455"/>
            <a:ext cx="909053" cy="270665"/>
          </a:xfrm>
          <a:prstGeom prst="rect">
            <a:avLst/>
          </a:prstGeom>
          <a:noFill/>
          <a:ln>
            <a:noFill/>
          </a:ln>
        </p:spPr>
      </p:pic>
      <p:pic>
        <p:nvPicPr>
          <p:cNvPr id="43" name="Google Shape;43;p6"/>
          <p:cNvPicPr preferRelativeResize="0"/>
          <p:nvPr/>
        </p:nvPicPr>
        <p:blipFill rotWithShape="1">
          <a:blip r:embed="rId4">
            <a:alphaModFix/>
          </a:blip>
          <a:srcRect/>
          <a:stretch/>
        </p:blipFill>
        <p:spPr>
          <a:xfrm>
            <a:off x="5538985" y="6419168"/>
            <a:ext cx="394628" cy="347365"/>
          </a:xfrm>
          <a:prstGeom prst="rect">
            <a:avLst/>
          </a:prstGeom>
          <a:noFill/>
          <a:ln>
            <a:noFill/>
          </a:ln>
        </p:spPr>
      </p:pic>
      <p:pic>
        <p:nvPicPr>
          <p:cNvPr id="44" name="Google Shape;44;p6"/>
          <p:cNvPicPr preferRelativeResize="0"/>
          <p:nvPr/>
        </p:nvPicPr>
        <p:blipFill rotWithShape="1">
          <a:blip r:embed="rId5">
            <a:alphaModFix/>
          </a:blip>
          <a:srcRect/>
          <a:stretch/>
        </p:blipFill>
        <p:spPr>
          <a:xfrm>
            <a:off x="0" y="6332164"/>
            <a:ext cx="12192000" cy="457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SAP">
  <p:cSld name="1_Title Slide - SAP">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292427" y="2362435"/>
            <a:ext cx="11714400" cy="1470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 name="Google Shape;50;p8"/>
          <p:cNvSpPr txBox="1">
            <a:spLocks noGrp="1"/>
          </p:cNvSpPr>
          <p:nvPr>
            <p:ph type="subTitle" idx="1"/>
          </p:nvPr>
        </p:nvSpPr>
        <p:spPr>
          <a:xfrm>
            <a:off x="292423" y="3835562"/>
            <a:ext cx="11714400" cy="792300"/>
          </a:xfrm>
          <a:prstGeom prst="rect">
            <a:avLst/>
          </a:prstGeom>
          <a:noFill/>
          <a:ln>
            <a:noFill/>
          </a:ln>
        </p:spPr>
        <p:txBody>
          <a:bodyPr spcFirstLastPara="1" wrap="square" lIns="91425" tIns="91425" rIns="91425" bIns="91425"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 name="Google Shape;51;p8"/>
          <p:cNvSpPr/>
          <p:nvPr/>
        </p:nvSpPr>
        <p:spPr>
          <a:xfrm>
            <a:off x="-1" y="1737613"/>
            <a:ext cx="12192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2" name="Google Shape;52;p8"/>
          <p:cNvPicPr preferRelativeResize="0"/>
          <p:nvPr/>
        </p:nvPicPr>
        <p:blipFill rotWithShape="1">
          <a:blip r:embed="rId2">
            <a:alphaModFix/>
          </a:blip>
          <a:srcRect/>
          <a:stretch/>
        </p:blipFill>
        <p:spPr>
          <a:xfrm>
            <a:off x="2111786" y="473536"/>
            <a:ext cx="1818106" cy="541329"/>
          </a:xfrm>
          <a:prstGeom prst="rect">
            <a:avLst/>
          </a:prstGeom>
          <a:noFill/>
          <a:ln>
            <a:noFill/>
          </a:ln>
        </p:spPr>
      </p:pic>
      <p:pic>
        <p:nvPicPr>
          <p:cNvPr id="53" name="Google Shape;53;p8"/>
          <p:cNvPicPr preferRelativeResize="0"/>
          <p:nvPr/>
        </p:nvPicPr>
        <p:blipFill rotWithShape="1">
          <a:blip r:embed="rId3">
            <a:alphaModFix/>
          </a:blip>
          <a:srcRect/>
          <a:stretch/>
        </p:blipFill>
        <p:spPr>
          <a:xfrm>
            <a:off x="655700" y="396836"/>
            <a:ext cx="789256" cy="6947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a:solidFill>
                  <a:srgbClr val="3F3F39"/>
                </a:solidFill>
              </a:defRPr>
            </a:lvl1pPr>
            <a:lvl2pPr marL="914400" lvl="1" indent="-355600" algn="l" rtl="0">
              <a:spcBef>
                <a:spcPts val="400"/>
              </a:spcBef>
              <a:spcAft>
                <a:spcPts val="0"/>
              </a:spcAft>
              <a:buClr>
                <a:srgbClr val="3F3F39"/>
              </a:buClr>
              <a:buSzPts val="2000"/>
              <a:buChar char="–"/>
              <a:defRPr>
                <a:solidFill>
                  <a:srgbClr val="3F3F39"/>
                </a:solidFill>
              </a:defRPr>
            </a:lvl2pPr>
            <a:lvl3pPr marL="1371600" lvl="2" indent="-342900" algn="l" rtl="0">
              <a:spcBef>
                <a:spcPts val="360"/>
              </a:spcBef>
              <a:spcAft>
                <a:spcPts val="0"/>
              </a:spcAft>
              <a:buClr>
                <a:srgbClr val="3F3F39"/>
              </a:buClr>
              <a:buSzPts val="1800"/>
              <a:buChar char="•"/>
              <a:defRPr>
                <a:solidFill>
                  <a:srgbClr val="3F3F39"/>
                </a:solidFill>
              </a:defRPr>
            </a:lvl3pPr>
            <a:lvl4pPr marL="1828800" lvl="3" indent="-330200" algn="l" rtl="0">
              <a:spcBef>
                <a:spcPts val="320"/>
              </a:spcBef>
              <a:spcAft>
                <a:spcPts val="0"/>
              </a:spcAft>
              <a:buClr>
                <a:srgbClr val="3F3F39"/>
              </a:buClr>
              <a:buSzPts val="1600"/>
              <a:buChar char="–"/>
              <a:defRPr>
                <a:solidFill>
                  <a:srgbClr val="3F3F39"/>
                </a:solidFill>
              </a:defRPr>
            </a:lvl4pPr>
            <a:lvl5pPr marL="2286000" lvl="4" indent="-330200" algn="l" rtl="0">
              <a:spcBef>
                <a:spcPts val="320"/>
              </a:spcBef>
              <a:spcAft>
                <a:spcPts val="0"/>
              </a:spcAft>
              <a:buClr>
                <a:srgbClr val="3F3F39"/>
              </a:buClr>
              <a:buSzPts val="1600"/>
              <a:buChar char="»"/>
              <a:defRPr>
                <a:solidFill>
                  <a:srgbClr val="3F3F3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57" name="Google Shape;57;p9" descr="footer_saporg_white_horiz.pdf"/>
          <p:cNvPicPr preferRelativeResize="0"/>
          <p:nvPr/>
        </p:nvPicPr>
        <p:blipFill/>
        <p:spPr>
          <a:xfrm>
            <a:off x="100545" y="6436276"/>
            <a:ext cx="7301700" cy="338100"/>
          </a:xfrm>
          <a:prstGeom prst="rect">
            <a:avLst/>
          </a:prstGeom>
          <a:solidFill>
            <a:srgbClr val="FFFFFF"/>
          </a:solidFill>
          <a:ln>
            <a:noFill/>
          </a:ln>
        </p:spPr>
      </p:pic>
      <p:sp>
        <p:nvSpPr>
          <p:cNvPr id="58" name="Google Shape;58;p9">
            <a:hlinkClick r:id="rId2"/>
          </p:cNvPr>
          <p:cNvSpPr/>
          <p:nvPr/>
        </p:nvSpPr>
        <p:spPr>
          <a:xfrm>
            <a:off x="4723449" y="6519776"/>
            <a:ext cx="25425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9"/>
          <p:cNvSpPr txBox="1"/>
          <p:nvPr/>
        </p:nvSpPr>
        <p:spPr>
          <a:xfrm>
            <a:off x="10095579" y="6380257"/>
            <a:ext cx="1944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60" name="Google Shape;60;p9"/>
          <p:cNvPicPr preferRelativeResize="0"/>
          <p:nvPr/>
        </p:nvPicPr>
        <p:blipFill rotWithShape="1">
          <a:blip r:embed="rId3">
            <a:alphaModFix/>
          </a:blip>
          <a:srcRect/>
          <a:stretch/>
        </p:blipFill>
        <p:spPr>
          <a:xfrm>
            <a:off x="6158492" y="6464455"/>
            <a:ext cx="909050" cy="270665"/>
          </a:xfrm>
          <a:prstGeom prst="rect">
            <a:avLst/>
          </a:prstGeom>
          <a:noFill/>
          <a:ln>
            <a:noFill/>
          </a:ln>
        </p:spPr>
      </p:pic>
      <p:pic>
        <p:nvPicPr>
          <p:cNvPr id="61" name="Google Shape;61;p9"/>
          <p:cNvPicPr preferRelativeResize="0"/>
          <p:nvPr/>
        </p:nvPicPr>
        <p:blipFill rotWithShape="1">
          <a:blip r:embed="rId4">
            <a:alphaModFix/>
          </a:blip>
          <a:srcRect/>
          <a:stretch/>
        </p:blipFill>
        <p:spPr>
          <a:xfrm>
            <a:off x="5538985" y="6419168"/>
            <a:ext cx="394628" cy="347365"/>
          </a:xfrm>
          <a:prstGeom prst="rect">
            <a:avLst/>
          </a:prstGeom>
          <a:noFill/>
          <a:ln>
            <a:noFill/>
          </a:ln>
        </p:spPr>
      </p:pic>
      <p:pic>
        <p:nvPicPr>
          <p:cNvPr id="62" name="Google Shape;62;p9"/>
          <p:cNvPicPr preferRelativeResize="0"/>
          <p:nvPr/>
        </p:nvPicPr>
        <p:blipFill rotWithShape="1">
          <a:blip r:embed="rId5">
            <a:alphaModFix/>
          </a:blip>
          <a:srcRect/>
          <a:stretch/>
        </p:blipFill>
        <p:spPr>
          <a:xfrm>
            <a:off x="0" y="6332164"/>
            <a:ext cx="12191998" cy="457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a:hlinkClick r:id="rId2"/>
          </p:cNvPr>
          <p:cNvSpPr/>
          <p:nvPr/>
        </p:nvSpPr>
        <p:spPr>
          <a:xfrm>
            <a:off x="4723449" y="6519776"/>
            <a:ext cx="25425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8" name="Google Shape;68;p11"/>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9" name="Google Shape;69;p11"/>
          <p:cNvSpPr txBox="1"/>
          <p:nvPr/>
        </p:nvSpPr>
        <p:spPr>
          <a:xfrm>
            <a:off x="10095579" y="6380257"/>
            <a:ext cx="1944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70" name="Google Shape;70;p11"/>
          <p:cNvPicPr preferRelativeResize="0"/>
          <p:nvPr/>
        </p:nvPicPr>
        <p:blipFill rotWithShape="1">
          <a:blip r:embed="rId2">
            <a:alphaModFix/>
          </a:blip>
          <a:srcRect/>
          <a:stretch/>
        </p:blipFill>
        <p:spPr>
          <a:xfrm>
            <a:off x="6158492" y="6464455"/>
            <a:ext cx="909050" cy="270665"/>
          </a:xfrm>
          <a:prstGeom prst="rect">
            <a:avLst/>
          </a:prstGeom>
          <a:noFill/>
          <a:ln>
            <a:noFill/>
          </a:ln>
        </p:spPr>
      </p:pic>
      <p:pic>
        <p:nvPicPr>
          <p:cNvPr id="71" name="Google Shape;71;p11"/>
          <p:cNvPicPr preferRelativeResize="0"/>
          <p:nvPr/>
        </p:nvPicPr>
        <p:blipFill rotWithShape="1">
          <a:blip r:embed="rId3">
            <a:alphaModFix/>
          </a:blip>
          <a:srcRect/>
          <a:stretch/>
        </p:blipFill>
        <p:spPr>
          <a:xfrm>
            <a:off x="5538985" y="6419168"/>
            <a:ext cx="394628" cy="347365"/>
          </a:xfrm>
          <a:prstGeom prst="rect">
            <a:avLst/>
          </a:prstGeom>
          <a:noFill/>
          <a:ln>
            <a:noFill/>
          </a:ln>
        </p:spPr>
      </p:pic>
      <p:pic>
        <p:nvPicPr>
          <p:cNvPr id="72" name="Google Shape;72;p11"/>
          <p:cNvPicPr preferRelativeResize="0"/>
          <p:nvPr/>
        </p:nvPicPr>
        <p:blipFill rotWithShape="1">
          <a:blip r:embed="rId4">
            <a:alphaModFix/>
          </a:blip>
          <a:srcRect/>
          <a:stretch/>
        </p:blipFill>
        <p:spPr>
          <a:xfrm>
            <a:off x="0" y="6332164"/>
            <a:ext cx="12191998" cy="457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3.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slate.com/blogs/how_not_to_be_wrong/2014/06/03/number_sentences_stephen_colbert_thinks_they_re_silly_they_re_no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excellence.net/publications/evaluating-the-content-and-quality-of-next-generation-assessm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_ftnref3"/><Relationship Id="rId4" Type="http://schemas.openxmlformats.org/officeDocument/2006/relationships/hyperlink" Target="#_ftnref2"/></Relationships>
</file>

<file path=ppt/slides/_rels/slide43.xml.rels><?xml version="1.0" encoding="UTF-8" standalone="yes"?>
<Relationships xmlns="http://schemas.openxmlformats.org/package/2006/relationships"><Relationship Id="rId3" Type="http://schemas.openxmlformats.org/officeDocument/2006/relationships/hyperlink" Target="#_ftnref4"/><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portal.smarterbalanced.org/library/en/grade-4-math-practice-test-scoring-guide.pdf"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illustrativemathematics.org/content-standards/5/NF/B/5/tasks/164"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www.achieve.org/mathematics-assessment-cognitive-complexity-framewor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rigo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portal.smarterbalanced.org/library/en/grade-3-math-practice-test-scoring-guide.pdf"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portal.smarterbalanced.org/library/en/high-school-math-practice-test-scoring-guide.pdf"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hyperlink" Target="https://www.illustrativemathematics.org/content-standards/5/NF/B/5/tasks/164"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hyperlink" Target="https://portal.smarterbalanced.org/library/en/scoring-guide-for-selected-short-text-mathematics-items.pdf"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hyperlink" Target="http://map.mathshell.org/tasks.php?unit=ME11&amp;collection=9"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1"/>
          <p:cNvSpPr txBox="1"/>
          <p:nvPr/>
        </p:nvSpPr>
        <p:spPr>
          <a:xfrm>
            <a:off x="-2518771" y="503655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71"/>
          <p:cNvSpPr txBox="1">
            <a:spLocks noGrp="1"/>
          </p:cNvSpPr>
          <p:nvPr>
            <p:ph type="ctrTitle"/>
          </p:nvPr>
        </p:nvSpPr>
        <p:spPr>
          <a:xfrm>
            <a:off x="940886" y="2362435"/>
            <a:ext cx="9296418" cy="1470025"/>
          </a:xfrm>
          <a:prstGeom prst="rect">
            <a:avLst/>
          </a:prstGeom>
          <a:noFill/>
          <a:ln>
            <a:noFill/>
          </a:ln>
        </p:spPr>
        <p:txBody>
          <a:bodyPr spcFirstLastPara="1" wrap="square" lIns="91425" tIns="45700" rIns="91425" bIns="45700" anchor="ctr" anchorCtr="0">
            <a:noAutofit/>
          </a:bodyPr>
          <a:lstStyle/>
          <a:p>
            <a:pPr lvl="0"/>
            <a:r>
              <a:rPr lang="en-US" dirty="0"/>
              <a:t>Rethinking Cognitive Complexity: Are Your Materials Reaching the Depth of the Math Standards?</a:t>
            </a:r>
            <a:endParaRPr dirty="0"/>
          </a:p>
        </p:txBody>
      </p:sp>
      <p:sp>
        <p:nvSpPr>
          <p:cNvPr id="517" name="Google Shape;517;p71"/>
          <p:cNvSpPr txBox="1">
            <a:spLocks noGrp="1"/>
          </p:cNvSpPr>
          <p:nvPr>
            <p:ph type="subTitle" idx="1"/>
          </p:nvPr>
        </p:nvSpPr>
        <p:spPr>
          <a:xfrm>
            <a:off x="940886" y="4003499"/>
            <a:ext cx="10456030" cy="7924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dirty="0"/>
              <a:t>April 3, 2019</a:t>
            </a:r>
            <a:endParaRPr dirty="0"/>
          </a:p>
          <a:p>
            <a:pPr marL="0" lvl="0" indent="0" algn="l" rtl="0">
              <a:spcBef>
                <a:spcPts val="0"/>
              </a:spcBef>
              <a:spcAft>
                <a:spcPts val="0"/>
              </a:spcAft>
              <a:buSzPts val="2000"/>
              <a:buNone/>
            </a:pPr>
            <a:endParaRPr dirty="0"/>
          </a:p>
          <a:p>
            <a:pPr marL="0" lvl="0" indent="0" algn="r" rtl="0">
              <a:spcBef>
                <a:spcPts val="0"/>
              </a:spcBef>
              <a:spcAft>
                <a:spcPts val="0"/>
              </a:spcAft>
              <a:buSzPts val="2000"/>
              <a:buNone/>
            </a:pPr>
            <a:r>
              <a:rPr lang="en-US" dirty="0"/>
              <a:t>Ted Coe, Director, Mathematics, Achieve, Inc. @</a:t>
            </a:r>
            <a:r>
              <a:rPr lang="en-US" dirty="0" err="1"/>
              <a:t>drtedcoe</a:t>
            </a:r>
            <a:endParaRPr dirty="0"/>
          </a:p>
          <a:p>
            <a:pPr marL="0" lvl="0" indent="0" algn="r" rtl="0">
              <a:spcBef>
                <a:spcPts val="0"/>
              </a:spcBef>
              <a:spcAft>
                <a:spcPts val="0"/>
              </a:spcAft>
              <a:buSzPts val="2000"/>
              <a:buNone/>
            </a:pPr>
            <a:r>
              <a:rPr lang="en-US" dirty="0"/>
              <a:t>Shelbi Cole, Senior Mathematics Specialist, SAP @ShelbiCole1 </a:t>
            </a:r>
            <a:endParaRPr dirty="0"/>
          </a:p>
          <a:p>
            <a:pPr marL="0" lvl="0" indent="0" algn="r" rtl="0">
              <a:spcBef>
                <a:spcPts val="0"/>
              </a:spcBef>
              <a:spcAft>
                <a:spcPts val="0"/>
              </a:spcAft>
              <a:buSzPts val="2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79"/>
          <p:cNvGrpSpPr/>
          <p:nvPr/>
        </p:nvGrpSpPr>
        <p:grpSpPr>
          <a:xfrm>
            <a:off x="17584" y="38912"/>
            <a:ext cx="5952392" cy="3086744"/>
            <a:chOff x="0" y="0"/>
            <a:chExt cx="12194928" cy="6323948"/>
          </a:xfrm>
        </p:grpSpPr>
        <p:pic>
          <p:nvPicPr>
            <p:cNvPr id="574" name="Google Shape;574;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75" name="Google Shape;575;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76" name="Google Shape;576;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77" name="Google Shape;577;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78" name="Google Shape;578;p79"/>
          <p:cNvGrpSpPr/>
          <p:nvPr/>
        </p:nvGrpSpPr>
        <p:grpSpPr>
          <a:xfrm>
            <a:off x="6060833" y="58223"/>
            <a:ext cx="5952392" cy="3086744"/>
            <a:chOff x="0" y="0"/>
            <a:chExt cx="12194928" cy="6323948"/>
          </a:xfrm>
        </p:grpSpPr>
        <p:pic>
          <p:nvPicPr>
            <p:cNvPr id="579" name="Google Shape;579;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80" name="Google Shape;580;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81" name="Google Shape;581;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82" name="Google Shape;582;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83" name="Google Shape;583;p79"/>
          <p:cNvGrpSpPr/>
          <p:nvPr/>
        </p:nvGrpSpPr>
        <p:grpSpPr>
          <a:xfrm>
            <a:off x="28103" y="3182968"/>
            <a:ext cx="5952392" cy="3086744"/>
            <a:chOff x="0" y="0"/>
            <a:chExt cx="12194928" cy="6323948"/>
          </a:xfrm>
        </p:grpSpPr>
        <p:pic>
          <p:nvPicPr>
            <p:cNvPr id="584" name="Google Shape;584;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85" name="Google Shape;585;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86" name="Google Shape;586;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87" name="Google Shape;587;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88" name="Google Shape;588;p79"/>
          <p:cNvGrpSpPr/>
          <p:nvPr/>
        </p:nvGrpSpPr>
        <p:grpSpPr>
          <a:xfrm>
            <a:off x="6071352" y="3202279"/>
            <a:ext cx="5952392" cy="3086744"/>
            <a:chOff x="0" y="0"/>
            <a:chExt cx="12194928" cy="6323948"/>
          </a:xfrm>
        </p:grpSpPr>
        <p:pic>
          <p:nvPicPr>
            <p:cNvPr id="589" name="Google Shape;589;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90" name="Google Shape;590;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91" name="Google Shape;591;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92" name="Google Shape;592;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93" name="Google Shape;593;p79"/>
          <p:cNvGrpSpPr/>
          <p:nvPr/>
        </p:nvGrpSpPr>
        <p:grpSpPr>
          <a:xfrm>
            <a:off x="-1727" y="6363744"/>
            <a:ext cx="5952392" cy="319157"/>
            <a:chOff x="0" y="0"/>
            <a:chExt cx="12194928" cy="653871"/>
          </a:xfrm>
        </p:grpSpPr>
        <p:pic>
          <p:nvPicPr>
            <p:cNvPr id="594" name="Google Shape;594;p79"/>
            <p:cNvPicPr preferRelativeResize="0"/>
            <p:nvPr/>
          </p:nvPicPr>
          <p:blipFill rotWithShape="1">
            <a:blip r:embed="rId3">
              <a:alphaModFix/>
            </a:blip>
            <a:srcRect b="79059"/>
            <a:stretch/>
          </p:blipFill>
          <p:spPr>
            <a:xfrm>
              <a:off x="0" y="0"/>
              <a:ext cx="6057901" cy="653871"/>
            </a:xfrm>
            <a:prstGeom prst="rect">
              <a:avLst/>
            </a:prstGeom>
            <a:noFill/>
            <a:ln>
              <a:noFill/>
            </a:ln>
          </p:spPr>
        </p:pic>
        <p:pic>
          <p:nvPicPr>
            <p:cNvPr id="595" name="Google Shape;595;p79"/>
            <p:cNvPicPr preferRelativeResize="0"/>
            <p:nvPr/>
          </p:nvPicPr>
          <p:blipFill rotWithShape="1">
            <a:blip r:embed="rId3">
              <a:alphaModFix/>
            </a:blip>
            <a:srcRect b="79059"/>
            <a:stretch/>
          </p:blipFill>
          <p:spPr>
            <a:xfrm>
              <a:off x="6137027" y="2"/>
              <a:ext cx="6057901" cy="653869"/>
            </a:xfrm>
            <a:prstGeom prst="rect">
              <a:avLst/>
            </a:prstGeom>
            <a:noFill/>
            <a:ln>
              <a:noFill/>
            </a:ln>
          </p:spPr>
        </p:pic>
      </p:grpSp>
      <p:grpSp>
        <p:nvGrpSpPr>
          <p:cNvPr id="596" name="Google Shape;596;p79"/>
          <p:cNvGrpSpPr/>
          <p:nvPr/>
        </p:nvGrpSpPr>
        <p:grpSpPr>
          <a:xfrm>
            <a:off x="6071497" y="6363745"/>
            <a:ext cx="5952392" cy="319157"/>
            <a:chOff x="0" y="0"/>
            <a:chExt cx="12194928" cy="653871"/>
          </a:xfrm>
        </p:grpSpPr>
        <p:pic>
          <p:nvPicPr>
            <p:cNvPr id="597" name="Google Shape;597;p79"/>
            <p:cNvPicPr preferRelativeResize="0"/>
            <p:nvPr/>
          </p:nvPicPr>
          <p:blipFill rotWithShape="1">
            <a:blip r:embed="rId3">
              <a:alphaModFix/>
            </a:blip>
            <a:srcRect b="79059"/>
            <a:stretch/>
          </p:blipFill>
          <p:spPr>
            <a:xfrm>
              <a:off x="0" y="0"/>
              <a:ext cx="6057901" cy="653871"/>
            </a:xfrm>
            <a:prstGeom prst="rect">
              <a:avLst/>
            </a:prstGeom>
            <a:noFill/>
            <a:ln>
              <a:noFill/>
            </a:ln>
          </p:spPr>
        </p:pic>
        <p:pic>
          <p:nvPicPr>
            <p:cNvPr id="598" name="Google Shape;598;p79"/>
            <p:cNvPicPr preferRelativeResize="0"/>
            <p:nvPr/>
          </p:nvPicPr>
          <p:blipFill rotWithShape="1">
            <a:blip r:embed="rId3">
              <a:alphaModFix/>
            </a:blip>
            <a:srcRect b="79059"/>
            <a:stretch/>
          </p:blipFill>
          <p:spPr>
            <a:xfrm>
              <a:off x="6137027" y="2"/>
              <a:ext cx="6057901" cy="65386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grpSp>
        <p:nvGrpSpPr>
          <p:cNvPr id="604" name="Google Shape;604;p80"/>
          <p:cNvGrpSpPr/>
          <p:nvPr/>
        </p:nvGrpSpPr>
        <p:grpSpPr>
          <a:xfrm>
            <a:off x="17584" y="1"/>
            <a:ext cx="6057901" cy="3153594"/>
            <a:chOff x="17584" y="0"/>
            <a:chExt cx="12006160" cy="6250111"/>
          </a:xfrm>
        </p:grpSpPr>
        <p:grpSp>
          <p:nvGrpSpPr>
            <p:cNvPr id="605" name="Google Shape;605;p80"/>
            <p:cNvGrpSpPr/>
            <p:nvPr/>
          </p:nvGrpSpPr>
          <p:grpSpPr>
            <a:xfrm>
              <a:off x="17584" y="0"/>
              <a:ext cx="5952392" cy="3086744"/>
              <a:chOff x="0" y="0"/>
              <a:chExt cx="12194928" cy="6323948"/>
            </a:xfrm>
          </p:grpSpPr>
          <p:pic>
            <p:nvPicPr>
              <p:cNvPr id="606" name="Google Shape;606;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07" name="Google Shape;607;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08" name="Google Shape;608;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09" name="Google Shape;609;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10" name="Google Shape;610;p80"/>
            <p:cNvGrpSpPr/>
            <p:nvPr/>
          </p:nvGrpSpPr>
          <p:grpSpPr>
            <a:xfrm>
              <a:off x="6060833" y="19311"/>
              <a:ext cx="5952392" cy="3086744"/>
              <a:chOff x="0" y="0"/>
              <a:chExt cx="12194928" cy="6323948"/>
            </a:xfrm>
          </p:grpSpPr>
          <p:pic>
            <p:nvPicPr>
              <p:cNvPr id="611" name="Google Shape;611;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12" name="Google Shape;612;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13" name="Google Shape;613;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14" name="Google Shape;614;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15" name="Google Shape;615;p80"/>
            <p:cNvGrpSpPr/>
            <p:nvPr/>
          </p:nvGrpSpPr>
          <p:grpSpPr>
            <a:xfrm>
              <a:off x="28103" y="3144056"/>
              <a:ext cx="5952392" cy="3086744"/>
              <a:chOff x="0" y="0"/>
              <a:chExt cx="12194928" cy="6323948"/>
            </a:xfrm>
          </p:grpSpPr>
          <p:pic>
            <p:nvPicPr>
              <p:cNvPr id="616" name="Google Shape;616;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17" name="Google Shape;617;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18" name="Google Shape;618;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19" name="Google Shape;619;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20" name="Google Shape;620;p80"/>
            <p:cNvGrpSpPr/>
            <p:nvPr/>
          </p:nvGrpSpPr>
          <p:grpSpPr>
            <a:xfrm>
              <a:off x="6071352" y="3163367"/>
              <a:ext cx="5952392" cy="3086744"/>
              <a:chOff x="0" y="0"/>
              <a:chExt cx="12194928" cy="6323948"/>
            </a:xfrm>
          </p:grpSpPr>
          <p:pic>
            <p:nvPicPr>
              <p:cNvPr id="621" name="Google Shape;621;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22" name="Google Shape;622;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23" name="Google Shape;623;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24" name="Google Shape;624;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25" name="Google Shape;625;p80"/>
          <p:cNvGrpSpPr/>
          <p:nvPr/>
        </p:nvGrpSpPr>
        <p:grpSpPr>
          <a:xfrm>
            <a:off x="6098436" y="8793"/>
            <a:ext cx="6057901" cy="3153594"/>
            <a:chOff x="17584" y="0"/>
            <a:chExt cx="12006160" cy="6250111"/>
          </a:xfrm>
        </p:grpSpPr>
        <p:grpSp>
          <p:nvGrpSpPr>
            <p:cNvPr id="626" name="Google Shape;626;p80"/>
            <p:cNvGrpSpPr/>
            <p:nvPr/>
          </p:nvGrpSpPr>
          <p:grpSpPr>
            <a:xfrm>
              <a:off x="17584" y="0"/>
              <a:ext cx="5952392" cy="3086744"/>
              <a:chOff x="0" y="0"/>
              <a:chExt cx="12194928" cy="6323948"/>
            </a:xfrm>
          </p:grpSpPr>
          <p:pic>
            <p:nvPicPr>
              <p:cNvPr id="627" name="Google Shape;627;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28" name="Google Shape;628;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29" name="Google Shape;629;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30" name="Google Shape;630;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31" name="Google Shape;631;p80"/>
            <p:cNvGrpSpPr/>
            <p:nvPr/>
          </p:nvGrpSpPr>
          <p:grpSpPr>
            <a:xfrm>
              <a:off x="6060833" y="19311"/>
              <a:ext cx="5952392" cy="3086744"/>
              <a:chOff x="0" y="0"/>
              <a:chExt cx="12194928" cy="6323948"/>
            </a:xfrm>
          </p:grpSpPr>
          <p:pic>
            <p:nvPicPr>
              <p:cNvPr id="632" name="Google Shape;632;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33" name="Google Shape;633;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34" name="Google Shape;634;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35" name="Google Shape;635;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36" name="Google Shape;636;p80"/>
            <p:cNvGrpSpPr/>
            <p:nvPr/>
          </p:nvGrpSpPr>
          <p:grpSpPr>
            <a:xfrm>
              <a:off x="28103" y="3144056"/>
              <a:ext cx="5952392" cy="3086744"/>
              <a:chOff x="0" y="0"/>
              <a:chExt cx="12194928" cy="6323948"/>
            </a:xfrm>
          </p:grpSpPr>
          <p:pic>
            <p:nvPicPr>
              <p:cNvPr id="637" name="Google Shape;637;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38" name="Google Shape;638;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39" name="Google Shape;639;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40" name="Google Shape;640;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41" name="Google Shape;641;p80"/>
            <p:cNvGrpSpPr/>
            <p:nvPr/>
          </p:nvGrpSpPr>
          <p:grpSpPr>
            <a:xfrm>
              <a:off x="6071352" y="3163367"/>
              <a:ext cx="5952392" cy="3086744"/>
              <a:chOff x="0" y="0"/>
              <a:chExt cx="12194928" cy="6323948"/>
            </a:xfrm>
          </p:grpSpPr>
          <p:pic>
            <p:nvPicPr>
              <p:cNvPr id="642" name="Google Shape;642;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43" name="Google Shape;643;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44" name="Google Shape;644;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45" name="Google Shape;645;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46" name="Google Shape;646;p80"/>
          <p:cNvGrpSpPr/>
          <p:nvPr/>
        </p:nvGrpSpPr>
        <p:grpSpPr>
          <a:xfrm>
            <a:off x="17584" y="3155185"/>
            <a:ext cx="6057901" cy="3153594"/>
            <a:chOff x="17584" y="0"/>
            <a:chExt cx="12006160" cy="6250111"/>
          </a:xfrm>
        </p:grpSpPr>
        <p:grpSp>
          <p:nvGrpSpPr>
            <p:cNvPr id="647" name="Google Shape;647;p80"/>
            <p:cNvGrpSpPr/>
            <p:nvPr/>
          </p:nvGrpSpPr>
          <p:grpSpPr>
            <a:xfrm>
              <a:off x="17584" y="0"/>
              <a:ext cx="5952392" cy="3086744"/>
              <a:chOff x="0" y="0"/>
              <a:chExt cx="12194928" cy="6323948"/>
            </a:xfrm>
          </p:grpSpPr>
          <p:pic>
            <p:nvPicPr>
              <p:cNvPr id="648" name="Google Shape;648;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49" name="Google Shape;649;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50" name="Google Shape;650;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51" name="Google Shape;651;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52" name="Google Shape;652;p80"/>
            <p:cNvGrpSpPr/>
            <p:nvPr/>
          </p:nvGrpSpPr>
          <p:grpSpPr>
            <a:xfrm>
              <a:off x="6060833" y="19311"/>
              <a:ext cx="5952392" cy="3086744"/>
              <a:chOff x="0" y="0"/>
              <a:chExt cx="12194928" cy="6323948"/>
            </a:xfrm>
          </p:grpSpPr>
          <p:pic>
            <p:nvPicPr>
              <p:cNvPr id="653" name="Google Shape;653;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54" name="Google Shape;654;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55" name="Google Shape;655;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56" name="Google Shape;656;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57" name="Google Shape;657;p80"/>
            <p:cNvGrpSpPr/>
            <p:nvPr/>
          </p:nvGrpSpPr>
          <p:grpSpPr>
            <a:xfrm>
              <a:off x="28103" y="3144056"/>
              <a:ext cx="5952392" cy="3086744"/>
              <a:chOff x="0" y="0"/>
              <a:chExt cx="12194928" cy="6323948"/>
            </a:xfrm>
          </p:grpSpPr>
          <p:pic>
            <p:nvPicPr>
              <p:cNvPr id="658" name="Google Shape;658;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59" name="Google Shape;659;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60" name="Google Shape;660;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61" name="Google Shape;661;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62" name="Google Shape;662;p80"/>
            <p:cNvGrpSpPr/>
            <p:nvPr/>
          </p:nvGrpSpPr>
          <p:grpSpPr>
            <a:xfrm>
              <a:off x="6071352" y="3163367"/>
              <a:ext cx="5952392" cy="3086744"/>
              <a:chOff x="0" y="0"/>
              <a:chExt cx="12194928" cy="6323948"/>
            </a:xfrm>
          </p:grpSpPr>
          <p:pic>
            <p:nvPicPr>
              <p:cNvPr id="663" name="Google Shape;663;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64" name="Google Shape;664;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65" name="Google Shape;665;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66" name="Google Shape;666;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67" name="Google Shape;667;p80"/>
          <p:cNvGrpSpPr/>
          <p:nvPr/>
        </p:nvGrpSpPr>
        <p:grpSpPr>
          <a:xfrm>
            <a:off x="6098436" y="3163977"/>
            <a:ext cx="6057901" cy="3153594"/>
            <a:chOff x="17584" y="0"/>
            <a:chExt cx="12006160" cy="6250111"/>
          </a:xfrm>
        </p:grpSpPr>
        <p:grpSp>
          <p:nvGrpSpPr>
            <p:cNvPr id="668" name="Google Shape;668;p80"/>
            <p:cNvGrpSpPr/>
            <p:nvPr/>
          </p:nvGrpSpPr>
          <p:grpSpPr>
            <a:xfrm>
              <a:off x="17584" y="0"/>
              <a:ext cx="5952392" cy="3086744"/>
              <a:chOff x="0" y="0"/>
              <a:chExt cx="12194928" cy="6323948"/>
            </a:xfrm>
          </p:grpSpPr>
          <p:pic>
            <p:nvPicPr>
              <p:cNvPr id="669" name="Google Shape;669;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70" name="Google Shape;670;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71" name="Google Shape;671;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72" name="Google Shape;672;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73" name="Google Shape;673;p80"/>
            <p:cNvGrpSpPr/>
            <p:nvPr/>
          </p:nvGrpSpPr>
          <p:grpSpPr>
            <a:xfrm>
              <a:off x="6060833" y="19311"/>
              <a:ext cx="5952392" cy="3086744"/>
              <a:chOff x="0" y="0"/>
              <a:chExt cx="12194928" cy="6323948"/>
            </a:xfrm>
          </p:grpSpPr>
          <p:pic>
            <p:nvPicPr>
              <p:cNvPr id="674" name="Google Shape;674;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75" name="Google Shape;675;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76" name="Google Shape;676;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77" name="Google Shape;677;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78" name="Google Shape;678;p80"/>
            <p:cNvGrpSpPr/>
            <p:nvPr/>
          </p:nvGrpSpPr>
          <p:grpSpPr>
            <a:xfrm>
              <a:off x="28103" y="3144056"/>
              <a:ext cx="5952392" cy="3086744"/>
              <a:chOff x="0" y="0"/>
              <a:chExt cx="12194928" cy="6323948"/>
            </a:xfrm>
          </p:grpSpPr>
          <p:pic>
            <p:nvPicPr>
              <p:cNvPr id="679" name="Google Shape;679;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80" name="Google Shape;680;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81" name="Google Shape;681;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82" name="Google Shape;682;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83" name="Google Shape;683;p80"/>
            <p:cNvGrpSpPr/>
            <p:nvPr/>
          </p:nvGrpSpPr>
          <p:grpSpPr>
            <a:xfrm>
              <a:off x="6071352" y="3163367"/>
              <a:ext cx="5952392" cy="3086744"/>
              <a:chOff x="0" y="0"/>
              <a:chExt cx="12194928" cy="6323948"/>
            </a:xfrm>
          </p:grpSpPr>
          <p:pic>
            <p:nvPicPr>
              <p:cNvPr id="684" name="Google Shape;684;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85" name="Google Shape;685;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86" name="Google Shape;686;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87" name="Google Shape;687;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88" name="Google Shape;688;p80"/>
          <p:cNvGrpSpPr/>
          <p:nvPr/>
        </p:nvGrpSpPr>
        <p:grpSpPr>
          <a:xfrm>
            <a:off x="14929" y="6337697"/>
            <a:ext cx="6052593" cy="520303"/>
            <a:chOff x="17584" y="0"/>
            <a:chExt cx="11995641" cy="1031189"/>
          </a:xfrm>
        </p:grpSpPr>
        <p:grpSp>
          <p:nvGrpSpPr>
            <p:cNvPr id="689" name="Google Shape;689;p80"/>
            <p:cNvGrpSpPr/>
            <p:nvPr/>
          </p:nvGrpSpPr>
          <p:grpSpPr>
            <a:xfrm>
              <a:off x="17584" y="0"/>
              <a:ext cx="5952392" cy="896234"/>
              <a:chOff x="0" y="0"/>
              <a:chExt cx="12194928" cy="1836154"/>
            </a:xfrm>
          </p:grpSpPr>
          <p:pic>
            <p:nvPicPr>
              <p:cNvPr id="690" name="Google Shape;690;p80"/>
              <p:cNvPicPr preferRelativeResize="0"/>
              <p:nvPr/>
            </p:nvPicPr>
            <p:blipFill rotWithShape="1">
              <a:blip r:embed="rId3">
                <a:alphaModFix/>
              </a:blip>
              <a:srcRect b="41193"/>
              <a:stretch/>
            </p:blipFill>
            <p:spPr>
              <a:xfrm>
                <a:off x="0" y="0"/>
                <a:ext cx="6057901" cy="1836154"/>
              </a:xfrm>
              <a:prstGeom prst="rect">
                <a:avLst/>
              </a:prstGeom>
              <a:noFill/>
              <a:ln>
                <a:noFill/>
              </a:ln>
            </p:spPr>
          </p:pic>
          <p:pic>
            <p:nvPicPr>
              <p:cNvPr id="691" name="Google Shape;691;p80"/>
              <p:cNvPicPr preferRelativeResize="0"/>
              <p:nvPr/>
            </p:nvPicPr>
            <p:blipFill rotWithShape="1">
              <a:blip r:embed="rId3">
                <a:alphaModFix/>
              </a:blip>
              <a:srcRect b="41193"/>
              <a:stretch/>
            </p:blipFill>
            <p:spPr>
              <a:xfrm>
                <a:off x="6137027" y="0"/>
                <a:ext cx="6057901" cy="1836154"/>
              </a:xfrm>
              <a:prstGeom prst="rect">
                <a:avLst/>
              </a:prstGeom>
              <a:noFill/>
              <a:ln>
                <a:noFill/>
              </a:ln>
            </p:spPr>
          </p:pic>
        </p:grpSp>
        <p:grpSp>
          <p:nvGrpSpPr>
            <p:cNvPr id="692" name="Google Shape;692;p80"/>
            <p:cNvGrpSpPr/>
            <p:nvPr/>
          </p:nvGrpSpPr>
          <p:grpSpPr>
            <a:xfrm>
              <a:off x="6060833" y="19311"/>
              <a:ext cx="5952392" cy="1011878"/>
              <a:chOff x="0" y="0"/>
              <a:chExt cx="12194928" cy="2073078"/>
            </a:xfrm>
          </p:grpSpPr>
          <p:pic>
            <p:nvPicPr>
              <p:cNvPr id="693" name="Google Shape;693;p80"/>
              <p:cNvPicPr preferRelativeResize="0"/>
              <p:nvPr/>
            </p:nvPicPr>
            <p:blipFill rotWithShape="1">
              <a:blip r:embed="rId3">
                <a:alphaModFix/>
              </a:blip>
              <a:srcRect b="33607"/>
              <a:stretch/>
            </p:blipFill>
            <p:spPr>
              <a:xfrm>
                <a:off x="0" y="0"/>
                <a:ext cx="6057901" cy="2073078"/>
              </a:xfrm>
              <a:prstGeom prst="rect">
                <a:avLst/>
              </a:prstGeom>
              <a:noFill/>
              <a:ln>
                <a:noFill/>
              </a:ln>
            </p:spPr>
          </p:pic>
          <p:pic>
            <p:nvPicPr>
              <p:cNvPr id="694" name="Google Shape;694;p80"/>
              <p:cNvPicPr preferRelativeResize="0"/>
              <p:nvPr/>
            </p:nvPicPr>
            <p:blipFill rotWithShape="1">
              <a:blip r:embed="rId3">
                <a:alphaModFix/>
              </a:blip>
              <a:srcRect b="33607"/>
              <a:stretch/>
            </p:blipFill>
            <p:spPr>
              <a:xfrm>
                <a:off x="6137027" y="0"/>
                <a:ext cx="6057901" cy="2073078"/>
              </a:xfrm>
              <a:prstGeom prst="rect">
                <a:avLst/>
              </a:prstGeom>
              <a:noFill/>
              <a:ln>
                <a:noFill/>
              </a:ln>
            </p:spPr>
          </p:pic>
        </p:grpSp>
      </p:grpSp>
      <p:grpSp>
        <p:nvGrpSpPr>
          <p:cNvPr id="695" name="Google Shape;695;p80"/>
          <p:cNvGrpSpPr/>
          <p:nvPr/>
        </p:nvGrpSpPr>
        <p:grpSpPr>
          <a:xfrm>
            <a:off x="6094908" y="6334367"/>
            <a:ext cx="6052593" cy="520303"/>
            <a:chOff x="17584" y="0"/>
            <a:chExt cx="11995641" cy="1031189"/>
          </a:xfrm>
        </p:grpSpPr>
        <p:grpSp>
          <p:nvGrpSpPr>
            <p:cNvPr id="696" name="Google Shape;696;p80"/>
            <p:cNvGrpSpPr/>
            <p:nvPr/>
          </p:nvGrpSpPr>
          <p:grpSpPr>
            <a:xfrm>
              <a:off x="17584" y="0"/>
              <a:ext cx="5952392" cy="896234"/>
              <a:chOff x="0" y="0"/>
              <a:chExt cx="12194928" cy="1836154"/>
            </a:xfrm>
          </p:grpSpPr>
          <p:pic>
            <p:nvPicPr>
              <p:cNvPr id="697" name="Google Shape;697;p80"/>
              <p:cNvPicPr preferRelativeResize="0"/>
              <p:nvPr/>
            </p:nvPicPr>
            <p:blipFill rotWithShape="1">
              <a:blip r:embed="rId3">
                <a:alphaModFix/>
              </a:blip>
              <a:srcRect b="41193"/>
              <a:stretch/>
            </p:blipFill>
            <p:spPr>
              <a:xfrm>
                <a:off x="0" y="0"/>
                <a:ext cx="6057901" cy="1836154"/>
              </a:xfrm>
              <a:prstGeom prst="rect">
                <a:avLst/>
              </a:prstGeom>
              <a:noFill/>
              <a:ln>
                <a:noFill/>
              </a:ln>
            </p:spPr>
          </p:pic>
          <p:pic>
            <p:nvPicPr>
              <p:cNvPr id="698" name="Google Shape;698;p80"/>
              <p:cNvPicPr preferRelativeResize="0"/>
              <p:nvPr/>
            </p:nvPicPr>
            <p:blipFill rotWithShape="1">
              <a:blip r:embed="rId3">
                <a:alphaModFix/>
              </a:blip>
              <a:srcRect b="41193"/>
              <a:stretch/>
            </p:blipFill>
            <p:spPr>
              <a:xfrm>
                <a:off x="6137027" y="0"/>
                <a:ext cx="6057901" cy="1836154"/>
              </a:xfrm>
              <a:prstGeom prst="rect">
                <a:avLst/>
              </a:prstGeom>
              <a:noFill/>
              <a:ln>
                <a:noFill/>
              </a:ln>
            </p:spPr>
          </p:pic>
        </p:grpSp>
        <p:grpSp>
          <p:nvGrpSpPr>
            <p:cNvPr id="699" name="Google Shape;699;p80"/>
            <p:cNvGrpSpPr/>
            <p:nvPr/>
          </p:nvGrpSpPr>
          <p:grpSpPr>
            <a:xfrm>
              <a:off x="6060833" y="19311"/>
              <a:ext cx="5952392" cy="1011878"/>
              <a:chOff x="0" y="0"/>
              <a:chExt cx="12194928" cy="2073078"/>
            </a:xfrm>
          </p:grpSpPr>
          <p:pic>
            <p:nvPicPr>
              <p:cNvPr id="700" name="Google Shape;700;p80"/>
              <p:cNvPicPr preferRelativeResize="0"/>
              <p:nvPr/>
            </p:nvPicPr>
            <p:blipFill rotWithShape="1">
              <a:blip r:embed="rId3">
                <a:alphaModFix/>
              </a:blip>
              <a:srcRect b="33607"/>
              <a:stretch/>
            </p:blipFill>
            <p:spPr>
              <a:xfrm>
                <a:off x="0" y="0"/>
                <a:ext cx="6057901" cy="2073078"/>
              </a:xfrm>
              <a:prstGeom prst="rect">
                <a:avLst/>
              </a:prstGeom>
              <a:noFill/>
              <a:ln>
                <a:noFill/>
              </a:ln>
            </p:spPr>
          </p:pic>
          <p:pic>
            <p:nvPicPr>
              <p:cNvPr id="701" name="Google Shape;701;p80"/>
              <p:cNvPicPr preferRelativeResize="0"/>
              <p:nvPr/>
            </p:nvPicPr>
            <p:blipFill rotWithShape="1">
              <a:blip r:embed="rId3">
                <a:alphaModFix/>
              </a:blip>
              <a:srcRect b="33607"/>
              <a:stretch/>
            </p:blipFill>
            <p:spPr>
              <a:xfrm>
                <a:off x="6137027" y="0"/>
                <a:ext cx="6057901" cy="2073078"/>
              </a:xfrm>
              <a:prstGeom prst="rect">
                <a:avLst/>
              </a:prstGeom>
              <a:noFill/>
              <a:ln>
                <a:noFill/>
              </a:ln>
            </p:spPr>
          </p:pic>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Jordan Ellenberg:</a:t>
            </a:r>
            <a:endParaRPr/>
          </a:p>
        </p:txBody>
      </p:sp>
      <p:sp>
        <p:nvSpPr>
          <p:cNvPr id="707" name="Google Shape;707;p81"/>
          <p:cNvSpPr txBox="1">
            <a:spLocks noGrp="1"/>
          </p:cNvSpPr>
          <p:nvPr>
            <p:ph type="body" idx="1"/>
          </p:nvPr>
        </p:nvSpPr>
        <p:spPr>
          <a:xfrm>
            <a:off x="406400" y="1570940"/>
            <a:ext cx="10387291" cy="394851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3F3F39"/>
              </a:buClr>
              <a:buSzPts val="2220"/>
              <a:buNone/>
            </a:pPr>
            <a:r>
              <a:rPr lang="en-US" sz="2220">
                <a:latin typeface="Lucida Sans"/>
                <a:ea typeface="Lucida Sans"/>
                <a:cs typeface="Lucida Sans"/>
                <a:sym typeface="Lucida Sans"/>
              </a:rPr>
              <a:t>But, too often, we teach our students that “doing mathematics” means “manipulating clusters of digits according to rules presented to us by the teacher.”</a:t>
            </a:r>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r>
              <a:rPr lang="en-US" sz="2220">
                <a:latin typeface="Lucida Sans"/>
                <a:ea typeface="Lucida Sans"/>
                <a:cs typeface="Lucida Sans"/>
                <a:sym typeface="Lucida Sans"/>
              </a:rPr>
              <a:t>That’s not math. And when we teach our students to do that, and only that, we are training them to be slow, buggy versions of Excel. What’s the point?</a:t>
            </a:r>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203"/>
              </a:spcBef>
              <a:spcAft>
                <a:spcPts val="0"/>
              </a:spcAft>
              <a:buClr>
                <a:srgbClr val="3F3F39"/>
              </a:buClr>
              <a:buSzPts val="1017"/>
              <a:buNone/>
            </a:pPr>
            <a:r>
              <a:rPr lang="en-US" sz="1017" u="sng">
                <a:solidFill>
                  <a:schemeClr val="hlink"/>
                </a:solidFill>
                <a:latin typeface="Lucida Sans"/>
                <a:ea typeface="Lucida Sans"/>
                <a:cs typeface="Lucida Sans"/>
                <a:sym typeface="Lucida Sans"/>
                <a:hlinkClick r:id="rId3"/>
              </a:rPr>
              <a:t>http://www.slate.com/blogs/how_not_to_be_wrong/2014/06/03/number_sentences_stephen_colbert_thinks_they_re_silly_they_re_not.html</a:t>
            </a:r>
            <a:r>
              <a:rPr lang="en-US" sz="1017">
                <a:latin typeface="Lucida Sans"/>
                <a:ea typeface="Lucida Sans"/>
                <a:cs typeface="Lucida Sans"/>
                <a:sym typeface="Lucida Sans"/>
              </a:rPr>
              <a:t> </a:t>
            </a:r>
            <a:endParaRPr/>
          </a:p>
          <a:p>
            <a:pPr marL="342900" lvl="0" indent="-201930" algn="l" rtl="0">
              <a:lnSpc>
                <a:spcPct val="80000"/>
              </a:lnSpc>
              <a:spcBef>
                <a:spcPts val="444"/>
              </a:spcBef>
              <a:spcAft>
                <a:spcPts val="0"/>
              </a:spcAft>
              <a:buClr>
                <a:srgbClr val="3F3F39"/>
              </a:buClr>
              <a:buSzPts val="2220"/>
              <a:buNone/>
            </a:pPr>
            <a:endParaRPr sz="22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8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50524F"/>
              </a:buClr>
              <a:buSzPts val="2800"/>
              <a:buFont typeface="Lucida Sans"/>
              <a:buNone/>
            </a:pPr>
            <a:r>
              <a:rPr lang="en-US">
                <a:solidFill>
                  <a:srgbClr val="50524F"/>
                </a:solidFill>
                <a:latin typeface="Lucida Sans"/>
                <a:ea typeface="Lucida Sans"/>
                <a:cs typeface="Lucida Sans"/>
                <a:sym typeface="Lucida Sans"/>
              </a:rPr>
              <a:t>The Shifts</a:t>
            </a:r>
            <a:br>
              <a:rPr lang="en-US">
                <a:solidFill>
                  <a:srgbClr val="50524F"/>
                </a:solidFill>
                <a:latin typeface="Lucida Sans"/>
                <a:ea typeface="Lucida Sans"/>
                <a:cs typeface="Lucida Sans"/>
                <a:sym typeface="Lucida Sans"/>
              </a:rPr>
            </a:br>
            <a:r>
              <a:rPr lang="en-US" sz="2000">
                <a:solidFill>
                  <a:srgbClr val="50524F"/>
                </a:solidFill>
                <a:latin typeface="Lucida Sans"/>
                <a:ea typeface="Lucida Sans"/>
                <a:cs typeface="Lucida Sans"/>
                <a:sym typeface="Lucida Sans"/>
              </a:rPr>
              <a:t>What makes college- and career-ready standards different?</a:t>
            </a:r>
            <a:endParaRPr/>
          </a:p>
        </p:txBody>
      </p:sp>
      <p:sp>
        <p:nvSpPr>
          <p:cNvPr id="713" name="Google Shape;713;p82"/>
          <p:cNvSpPr txBox="1">
            <a:spLocks noGrp="1"/>
          </p:cNvSpPr>
          <p:nvPr>
            <p:ph type="body" idx="2"/>
          </p:nvPr>
        </p:nvSpPr>
        <p:spPr>
          <a:xfrm>
            <a:off x="2537926" y="2052732"/>
            <a:ext cx="8584163"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524F"/>
              </a:buClr>
              <a:buSzPts val="2000"/>
              <a:buNone/>
            </a:pPr>
            <a:r>
              <a:rPr lang="en-US" sz="2000" b="1">
                <a:solidFill>
                  <a:srgbClr val="50524F"/>
                </a:solidFill>
              </a:rPr>
              <a:t>Focus </a:t>
            </a:r>
            <a:r>
              <a:rPr lang="en-US" sz="2000">
                <a:solidFill>
                  <a:srgbClr val="50524F"/>
                </a:solidFill>
              </a:rPr>
              <a:t>strongly where the standards focus.</a:t>
            </a:r>
            <a:endParaRPr/>
          </a:p>
          <a:p>
            <a:pPr marL="342900" lvl="0" indent="-215900" algn="l" rtl="0">
              <a:spcBef>
                <a:spcPts val="400"/>
              </a:spcBef>
              <a:spcAft>
                <a:spcPts val="0"/>
              </a:spcAft>
              <a:buClr>
                <a:srgbClr val="3F3F39"/>
              </a:buClr>
              <a:buSzPts val="2000"/>
              <a:buFont typeface="Calibri"/>
              <a:buNone/>
            </a:pPr>
            <a:endParaRPr sz="2000" b="1">
              <a:solidFill>
                <a:srgbClr val="50524F"/>
              </a:solidFill>
            </a:endParaRPr>
          </a:p>
          <a:p>
            <a:pPr marL="0" lvl="0" indent="0" algn="l" rtl="0">
              <a:spcBef>
                <a:spcPts val="400"/>
              </a:spcBef>
              <a:spcAft>
                <a:spcPts val="0"/>
              </a:spcAft>
              <a:buClr>
                <a:srgbClr val="50524F"/>
              </a:buClr>
              <a:buSzPts val="2000"/>
              <a:buNone/>
            </a:pPr>
            <a:r>
              <a:rPr lang="en-US" sz="2000" b="1">
                <a:solidFill>
                  <a:srgbClr val="50524F"/>
                </a:solidFill>
              </a:rPr>
              <a:t>Coherence</a:t>
            </a:r>
            <a:r>
              <a:rPr lang="en-US" sz="2000">
                <a:solidFill>
                  <a:srgbClr val="50524F"/>
                </a:solidFill>
              </a:rPr>
              <a:t>: Think across grades and link to major topics within grades.</a:t>
            </a:r>
            <a:endParaRPr/>
          </a:p>
          <a:p>
            <a:pPr marL="342900" lvl="0" indent="-215900" algn="l" rtl="0">
              <a:spcBef>
                <a:spcPts val="400"/>
              </a:spcBef>
              <a:spcAft>
                <a:spcPts val="0"/>
              </a:spcAft>
              <a:buClr>
                <a:srgbClr val="3F3F39"/>
              </a:buClr>
              <a:buSzPts val="2000"/>
              <a:buFont typeface="Calibri"/>
              <a:buNone/>
            </a:pPr>
            <a:endParaRPr sz="2000" b="1">
              <a:solidFill>
                <a:srgbClr val="50524F"/>
              </a:solidFill>
            </a:endParaRPr>
          </a:p>
          <a:p>
            <a:pPr marL="0" lvl="0" indent="0" algn="l" rtl="0">
              <a:spcBef>
                <a:spcPts val="400"/>
              </a:spcBef>
              <a:spcAft>
                <a:spcPts val="0"/>
              </a:spcAft>
              <a:buClr>
                <a:srgbClr val="50524F"/>
              </a:buClr>
              <a:buSzPts val="2000"/>
              <a:buNone/>
            </a:pPr>
            <a:r>
              <a:rPr lang="en-US" sz="2000" b="1">
                <a:solidFill>
                  <a:srgbClr val="50524F"/>
                </a:solidFill>
              </a:rPr>
              <a:t>Rigor</a:t>
            </a:r>
            <a:r>
              <a:rPr lang="en-US" sz="2000">
                <a:solidFill>
                  <a:srgbClr val="50524F"/>
                </a:solidFill>
              </a:rPr>
              <a:t>: In major topics, pursue conceptual understanding, procedural skill and fluency, and application with equal intensity.</a:t>
            </a:r>
            <a:endParaRPr/>
          </a:p>
          <a:p>
            <a:pPr marL="342900" lvl="0" indent="-241300" algn="l" rtl="0">
              <a:spcBef>
                <a:spcPts val="320"/>
              </a:spcBef>
              <a:spcAft>
                <a:spcPts val="0"/>
              </a:spcAft>
              <a:buClr>
                <a:srgbClr val="3F3F39"/>
              </a:buClr>
              <a:buSzPts val="1600"/>
              <a:buNone/>
            </a:pPr>
            <a:endParaRPr sz="1600"/>
          </a:p>
        </p:txBody>
      </p:sp>
      <p:pic>
        <p:nvPicPr>
          <p:cNvPr id="714" name="Google Shape;714;p82"/>
          <p:cNvPicPr preferRelativeResize="0"/>
          <p:nvPr/>
        </p:nvPicPr>
        <p:blipFill rotWithShape="1">
          <a:blip r:embed="rId3">
            <a:alphaModFix/>
          </a:blip>
          <a:srcRect/>
          <a:stretch/>
        </p:blipFill>
        <p:spPr>
          <a:xfrm>
            <a:off x="1618596" y="2693095"/>
            <a:ext cx="919331" cy="928617"/>
          </a:xfrm>
          <a:prstGeom prst="rect">
            <a:avLst/>
          </a:prstGeom>
          <a:noFill/>
          <a:ln>
            <a:noFill/>
          </a:ln>
        </p:spPr>
      </p:pic>
      <p:pic>
        <p:nvPicPr>
          <p:cNvPr id="715" name="Google Shape;715;p82"/>
          <p:cNvPicPr preferRelativeResize="0"/>
          <p:nvPr/>
        </p:nvPicPr>
        <p:blipFill rotWithShape="1">
          <a:blip r:embed="rId4">
            <a:alphaModFix/>
          </a:blip>
          <a:srcRect/>
          <a:stretch/>
        </p:blipFill>
        <p:spPr>
          <a:xfrm>
            <a:off x="1609310" y="1777674"/>
            <a:ext cx="928617" cy="928617"/>
          </a:xfrm>
          <a:prstGeom prst="rect">
            <a:avLst/>
          </a:prstGeom>
          <a:noFill/>
          <a:ln>
            <a:noFill/>
          </a:ln>
        </p:spPr>
      </p:pic>
      <p:pic>
        <p:nvPicPr>
          <p:cNvPr id="716" name="Google Shape;716;p82"/>
          <p:cNvPicPr preferRelativeResize="0"/>
          <p:nvPr/>
        </p:nvPicPr>
        <p:blipFill rotWithShape="1">
          <a:blip r:embed="rId5">
            <a:alphaModFix/>
          </a:blip>
          <a:srcRect/>
          <a:stretch/>
        </p:blipFill>
        <p:spPr>
          <a:xfrm>
            <a:off x="1618596" y="3711130"/>
            <a:ext cx="919331" cy="919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3"/>
          <p:cNvSpPr txBox="1">
            <a:spLocks noGrp="1"/>
          </p:cNvSpPr>
          <p:nvPr>
            <p:ph type="title"/>
          </p:nvPr>
        </p:nvSpPr>
        <p:spPr>
          <a:xfrm>
            <a:off x="558164" y="424991"/>
            <a:ext cx="10972800" cy="85725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3F3F39"/>
              </a:buClr>
              <a:buSzPts val="2800"/>
              <a:buFont typeface="Lucida Sans"/>
              <a:buNone/>
            </a:pPr>
            <a:r>
              <a:rPr lang="en-US" i="0" u="none" strike="noStrike" cap="none">
                <a:solidFill>
                  <a:srgbClr val="3F3F39"/>
                </a:solidFill>
              </a:rPr>
              <a:t>Everything must be grounded in the </a:t>
            </a:r>
            <a:r>
              <a:rPr lang="en-US"/>
              <a:t>S</a:t>
            </a:r>
            <a:r>
              <a:rPr lang="en-US" i="0" u="none" strike="noStrike" cap="none">
                <a:solidFill>
                  <a:srgbClr val="3F3F39"/>
                </a:solidFill>
              </a:rPr>
              <a:t>hifts!</a:t>
            </a:r>
            <a:endParaRPr i="0" u="none" strike="noStrike" cap="none">
              <a:solidFill>
                <a:srgbClr val="3F3F39"/>
              </a:solidFill>
            </a:endParaRPr>
          </a:p>
        </p:txBody>
      </p:sp>
      <p:grpSp>
        <p:nvGrpSpPr>
          <p:cNvPr id="722" name="Google Shape;722;p83"/>
          <p:cNvGrpSpPr/>
          <p:nvPr/>
        </p:nvGrpSpPr>
        <p:grpSpPr>
          <a:xfrm>
            <a:off x="1643452" y="1424090"/>
            <a:ext cx="8249485" cy="4676264"/>
            <a:chOff x="2201590" y="577"/>
            <a:chExt cx="5142340" cy="4679950"/>
          </a:xfrm>
        </p:grpSpPr>
        <p:sp>
          <p:nvSpPr>
            <p:cNvPr id="723" name="Google Shape;723;p83"/>
            <p:cNvSpPr/>
            <p:nvPr/>
          </p:nvSpPr>
          <p:spPr>
            <a:xfrm>
              <a:off x="5732571" y="1696008"/>
              <a:ext cx="210177" cy="2634223"/>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24" name="Google Shape;724;p83"/>
            <p:cNvSpPr/>
            <p:nvPr/>
          </p:nvSpPr>
          <p:spPr>
            <a:xfrm>
              <a:off x="5732571" y="1696008"/>
              <a:ext cx="210177" cy="1639383"/>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25" name="Google Shape;725;p83"/>
            <p:cNvSpPr/>
            <p:nvPr/>
          </p:nvSpPr>
          <p:spPr>
            <a:xfrm>
              <a:off x="5732571" y="1696008"/>
              <a:ext cx="210177" cy="644544"/>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26" name="Google Shape;726;p83"/>
            <p:cNvSpPr/>
            <p:nvPr/>
          </p:nvSpPr>
          <p:spPr>
            <a:xfrm>
              <a:off x="4597613" y="701168"/>
              <a:ext cx="1695431" cy="294248"/>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85031"/>
              </a:solidFill>
              <a:prstDash val="solid"/>
              <a:round/>
              <a:headEnd type="none" w="sm" len="sm"/>
              <a:tailEnd type="none" w="sm" len="sm"/>
            </a:ln>
          </p:spPr>
        </p:sp>
        <p:sp>
          <p:nvSpPr>
            <p:cNvPr id="727" name="Google Shape;727;p83"/>
            <p:cNvSpPr/>
            <p:nvPr/>
          </p:nvSpPr>
          <p:spPr>
            <a:xfrm>
              <a:off x="4037139" y="1696008"/>
              <a:ext cx="210177" cy="2634223"/>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28" name="Google Shape;728;p83"/>
            <p:cNvSpPr/>
            <p:nvPr/>
          </p:nvSpPr>
          <p:spPr>
            <a:xfrm>
              <a:off x="4037139" y="1696008"/>
              <a:ext cx="210177" cy="1639383"/>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29" name="Google Shape;729;p83"/>
            <p:cNvSpPr/>
            <p:nvPr/>
          </p:nvSpPr>
          <p:spPr>
            <a:xfrm>
              <a:off x="4037139" y="1696008"/>
              <a:ext cx="210177" cy="644544"/>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30" name="Google Shape;730;p83"/>
            <p:cNvSpPr/>
            <p:nvPr/>
          </p:nvSpPr>
          <p:spPr>
            <a:xfrm>
              <a:off x="4551893" y="701168"/>
              <a:ext cx="91440" cy="294248"/>
            </a:xfrm>
            <a:custGeom>
              <a:avLst/>
              <a:gdLst/>
              <a:ahLst/>
              <a:cxnLst/>
              <a:rect l="l" t="t" r="r" b="b"/>
              <a:pathLst>
                <a:path w="120000" h="120000" extrusionOk="0">
                  <a:moveTo>
                    <a:pt x="60000" y="0"/>
                  </a:moveTo>
                  <a:lnTo>
                    <a:pt x="60000" y="120000"/>
                  </a:lnTo>
                </a:path>
              </a:pathLst>
            </a:custGeom>
            <a:noFill/>
            <a:ln w="9525" cap="flat" cmpd="sng">
              <a:solidFill>
                <a:srgbClr val="085031"/>
              </a:solidFill>
              <a:prstDash val="solid"/>
              <a:round/>
              <a:headEnd type="none" w="sm" len="sm"/>
              <a:tailEnd type="none" w="sm" len="sm"/>
            </a:ln>
          </p:spPr>
        </p:sp>
        <p:sp>
          <p:nvSpPr>
            <p:cNvPr id="731" name="Google Shape;731;p83"/>
            <p:cNvSpPr/>
            <p:nvPr/>
          </p:nvSpPr>
          <p:spPr>
            <a:xfrm>
              <a:off x="2341708" y="1696008"/>
              <a:ext cx="210177" cy="1639383"/>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32" name="Google Shape;732;p83"/>
            <p:cNvSpPr/>
            <p:nvPr/>
          </p:nvSpPr>
          <p:spPr>
            <a:xfrm>
              <a:off x="2341708" y="1696008"/>
              <a:ext cx="210177" cy="644544"/>
            </a:xfrm>
            <a:custGeom>
              <a:avLst/>
              <a:gdLst/>
              <a:ahLst/>
              <a:cxnLst/>
              <a:rect l="l" t="t" r="r" b="b"/>
              <a:pathLst>
                <a:path w="120000" h="120000" extrusionOk="0">
                  <a:moveTo>
                    <a:pt x="0" y="0"/>
                  </a:moveTo>
                  <a:lnTo>
                    <a:pt x="0" y="120000"/>
                  </a:lnTo>
                  <a:lnTo>
                    <a:pt x="120000" y="120000"/>
                  </a:lnTo>
                </a:path>
              </a:pathLst>
            </a:custGeom>
            <a:noFill/>
            <a:ln w="9525" cap="flat" cmpd="sng">
              <a:solidFill>
                <a:srgbClr val="095C39"/>
              </a:solidFill>
              <a:prstDash val="solid"/>
              <a:round/>
              <a:headEnd type="none" w="sm" len="sm"/>
              <a:tailEnd type="none" w="sm" len="sm"/>
            </a:ln>
          </p:spPr>
        </p:sp>
        <p:sp>
          <p:nvSpPr>
            <p:cNvPr id="733" name="Google Shape;733;p83"/>
            <p:cNvSpPr/>
            <p:nvPr/>
          </p:nvSpPr>
          <p:spPr>
            <a:xfrm>
              <a:off x="2902181" y="701168"/>
              <a:ext cx="1695431" cy="294248"/>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85031"/>
              </a:solidFill>
              <a:prstDash val="solid"/>
              <a:round/>
              <a:headEnd type="none" w="sm" len="sm"/>
              <a:tailEnd type="none" w="sm" len="sm"/>
            </a:ln>
          </p:spPr>
        </p:sp>
        <p:sp>
          <p:nvSpPr>
            <p:cNvPr id="734" name="Google Shape;734;p83"/>
            <p:cNvSpPr/>
            <p:nvPr/>
          </p:nvSpPr>
          <p:spPr>
            <a:xfrm>
              <a:off x="3701528" y="577"/>
              <a:ext cx="1792168"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35" name="Google Shape;735;p83"/>
            <p:cNvSpPr txBox="1"/>
            <p:nvPr/>
          </p:nvSpPr>
          <p:spPr>
            <a:xfrm>
              <a:off x="3701525" y="587"/>
              <a:ext cx="1792200" cy="7005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Math: Focus, Coherence, &amp; Rigor</a:t>
              </a:r>
              <a:endParaRPr sz="12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ELA: Complexity, Evidence, &amp; Knowledge</a:t>
              </a:r>
              <a:endParaRPr sz="1200" b="0" i="0" u="none" strike="noStrike" cap="none">
                <a:solidFill>
                  <a:schemeClr val="dk1"/>
                </a:solidFill>
                <a:latin typeface="Calibri"/>
                <a:ea typeface="Calibri"/>
                <a:cs typeface="Calibri"/>
                <a:sym typeface="Calibri"/>
              </a:endParaRPr>
            </a:p>
          </p:txBody>
        </p:sp>
        <p:sp>
          <p:nvSpPr>
            <p:cNvPr id="736" name="Google Shape;736;p83"/>
            <p:cNvSpPr/>
            <p:nvPr/>
          </p:nvSpPr>
          <p:spPr>
            <a:xfrm>
              <a:off x="2201590" y="99541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37" name="Google Shape;737;p83"/>
            <p:cNvSpPr txBox="1"/>
            <p:nvPr/>
          </p:nvSpPr>
          <p:spPr>
            <a:xfrm>
              <a:off x="2201590" y="99541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Instruction: Teaching &amp; Learning</a:t>
              </a:r>
              <a:endParaRPr sz="1200" b="0" i="0" u="none" strike="noStrike" cap="none">
                <a:solidFill>
                  <a:schemeClr val="dk1"/>
                </a:solidFill>
                <a:latin typeface="Calibri"/>
                <a:ea typeface="Calibri"/>
                <a:cs typeface="Calibri"/>
                <a:sym typeface="Calibri"/>
              </a:endParaRPr>
            </a:p>
          </p:txBody>
        </p:sp>
        <p:sp>
          <p:nvSpPr>
            <p:cNvPr id="738" name="Google Shape;738;p83"/>
            <p:cNvSpPr/>
            <p:nvPr/>
          </p:nvSpPr>
          <p:spPr>
            <a:xfrm>
              <a:off x="2551886" y="199025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39" name="Google Shape;739;p83"/>
            <p:cNvSpPr txBox="1"/>
            <p:nvPr/>
          </p:nvSpPr>
          <p:spPr>
            <a:xfrm>
              <a:off x="2551886" y="199025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Instructional Practice Guide</a:t>
              </a:r>
              <a:endParaRPr sz="1200" b="0" i="0" u="none" strike="noStrike" cap="none">
                <a:solidFill>
                  <a:schemeClr val="dk1"/>
                </a:solidFill>
                <a:latin typeface="Calibri"/>
                <a:ea typeface="Calibri"/>
                <a:cs typeface="Calibri"/>
                <a:sym typeface="Calibri"/>
              </a:endParaRPr>
            </a:p>
          </p:txBody>
        </p:sp>
        <p:sp>
          <p:nvSpPr>
            <p:cNvPr id="740" name="Google Shape;740;p83"/>
            <p:cNvSpPr/>
            <p:nvPr/>
          </p:nvSpPr>
          <p:spPr>
            <a:xfrm>
              <a:off x="2551886" y="298509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41" name="Google Shape;741;p83"/>
            <p:cNvSpPr txBox="1"/>
            <p:nvPr/>
          </p:nvSpPr>
          <p:spPr>
            <a:xfrm>
              <a:off x="2551886" y="298509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Instructional Practice Toolkit</a:t>
              </a:r>
              <a:endParaRPr sz="1200" b="0" i="0" u="none" strike="noStrike" cap="none">
                <a:solidFill>
                  <a:schemeClr val="dk1"/>
                </a:solidFill>
                <a:latin typeface="Calibri"/>
                <a:ea typeface="Calibri"/>
                <a:cs typeface="Calibri"/>
                <a:sym typeface="Calibri"/>
              </a:endParaRPr>
            </a:p>
          </p:txBody>
        </p:sp>
        <p:sp>
          <p:nvSpPr>
            <p:cNvPr id="742" name="Google Shape;742;p83"/>
            <p:cNvSpPr/>
            <p:nvPr/>
          </p:nvSpPr>
          <p:spPr>
            <a:xfrm>
              <a:off x="3897021" y="99541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43" name="Google Shape;743;p83"/>
            <p:cNvSpPr txBox="1"/>
            <p:nvPr/>
          </p:nvSpPr>
          <p:spPr>
            <a:xfrm>
              <a:off x="3897021" y="99541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Assessment</a:t>
              </a:r>
              <a:endParaRPr sz="1200" b="0" i="0" u="none" strike="noStrike" cap="none">
                <a:solidFill>
                  <a:schemeClr val="dk1"/>
                </a:solidFill>
                <a:latin typeface="Calibri"/>
                <a:ea typeface="Calibri"/>
                <a:cs typeface="Calibri"/>
                <a:sym typeface="Calibri"/>
              </a:endParaRPr>
            </a:p>
          </p:txBody>
        </p:sp>
        <p:sp>
          <p:nvSpPr>
            <p:cNvPr id="744" name="Google Shape;744;p83"/>
            <p:cNvSpPr/>
            <p:nvPr/>
          </p:nvSpPr>
          <p:spPr>
            <a:xfrm>
              <a:off x="4247317" y="199025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45" name="Google Shape;745;p83"/>
            <p:cNvSpPr txBox="1"/>
            <p:nvPr/>
          </p:nvSpPr>
          <p:spPr>
            <a:xfrm>
              <a:off x="4247317" y="199025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CCSSO Criteria for Evaluating and Procuring High-Quality Assessments</a:t>
              </a:r>
              <a:endParaRPr sz="1200" b="0" i="0" u="none" strike="noStrike" cap="none">
                <a:solidFill>
                  <a:schemeClr val="dk1"/>
                </a:solidFill>
                <a:latin typeface="Calibri"/>
                <a:ea typeface="Calibri"/>
                <a:cs typeface="Calibri"/>
                <a:sym typeface="Calibri"/>
              </a:endParaRPr>
            </a:p>
          </p:txBody>
        </p:sp>
        <p:sp>
          <p:nvSpPr>
            <p:cNvPr id="746" name="Google Shape;746;p83"/>
            <p:cNvSpPr/>
            <p:nvPr/>
          </p:nvSpPr>
          <p:spPr>
            <a:xfrm>
              <a:off x="4247317" y="298509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47" name="Google Shape;747;p83"/>
            <p:cNvSpPr txBox="1"/>
            <p:nvPr/>
          </p:nvSpPr>
          <p:spPr>
            <a:xfrm>
              <a:off x="4247317" y="298509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Aspects of Rigor Matrix &amp; Indicators for SMPs</a:t>
              </a:r>
              <a:endParaRPr sz="12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*Math Only</a:t>
              </a:r>
              <a:endParaRPr sz="1200" b="0" i="0" u="none" strike="noStrike" cap="none">
                <a:solidFill>
                  <a:schemeClr val="dk1"/>
                </a:solidFill>
                <a:latin typeface="Calibri"/>
                <a:ea typeface="Calibri"/>
                <a:cs typeface="Calibri"/>
                <a:sym typeface="Calibri"/>
              </a:endParaRPr>
            </a:p>
          </p:txBody>
        </p:sp>
        <p:sp>
          <p:nvSpPr>
            <p:cNvPr id="748" name="Google Shape;748;p83"/>
            <p:cNvSpPr/>
            <p:nvPr/>
          </p:nvSpPr>
          <p:spPr>
            <a:xfrm>
              <a:off x="4247317" y="397993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49" name="Google Shape;749;p83"/>
            <p:cNvSpPr txBox="1"/>
            <p:nvPr/>
          </p:nvSpPr>
          <p:spPr>
            <a:xfrm>
              <a:off x="4247317" y="397993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SAP Item Alignment Modules</a:t>
              </a:r>
              <a:endParaRPr sz="1200" b="0" i="0" u="none" strike="noStrike" cap="none">
                <a:solidFill>
                  <a:schemeClr val="dk1"/>
                </a:solidFill>
                <a:latin typeface="Calibri"/>
                <a:ea typeface="Calibri"/>
                <a:cs typeface="Calibri"/>
                <a:sym typeface="Calibri"/>
              </a:endParaRPr>
            </a:p>
          </p:txBody>
        </p:sp>
        <p:sp>
          <p:nvSpPr>
            <p:cNvPr id="750" name="Google Shape;750;p83"/>
            <p:cNvSpPr/>
            <p:nvPr/>
          </p:nvSpPr>
          <p:spPr>
            <a:xfrm>
              <a:off x="5592452" y="99541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51" name="Google Shape;751;p83"/>
            <p:cNvSpPr txBox="1"/>
            <p:nvPr/>
          </p:nvSpPr>
          <p:spPr>
            <a:xfrm>
              <a:off x="5592452" y="99541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Instructional Materials</a:t>
              </a:r>
              <a:endParaRPr sz="1200" b="0" i="0" u="none" strike="noStrike" cap="none">
                <a:solidFill>
                  <a:schemeClr val="dk1"/>
                </a:solidFill>
                <a:latin typeface="Calibri"/>
                <a:ea typeface="Calibri"/>
                <a:cs typeface="Calibri"/>
                <a:sym typeface="Calibri"/>
              </a:endParaRPr>
            </a:p>
          </p:txBody>
        </p:sp>
        <p:sp>
          <p:nvSpPr>
            <p:cNvPr id="752" name="Google Shape;752;p83"/>
            <p:cNvSpPr/>
            <p:nvPr/>
          </p:nvSpPr>
          <p:spPr>
            <a:xfrm>
              <a:off x="5942748" y="199025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53" name="Google Shape;753;p83"/>
            <p:cNvSpPr txBox="1"/>
            <p:nvPr/>
          </p:nvSpPr>
          <p:spPr>
            <a:xfrm>
              <a:off x="5942748" y="199025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Publishers’ Criteria</a:t>
              </a:r>
              <a:endParaRPr sz="1200" b="0" i="0" u="none" strike="noStrike" cap="none">
                <a:solidFill>
                  <a:schemeClr val="dk1"/>
                </a:solidFill>
                <a:latin typeface="Calibri"/>
                <a:ea typeface="Calibri"/>
                <a:cs typeface="Calibri"/>
                <a:sym typeface="Calibri"/>
              </a:endParaRPr>
            </a:p>
          </p:txBody>
        </p:sp>
        <p:sp>
          <p:nvSpPr>
            <p:cNvPr id="754" name="Google Shape;754;p83"/>
            <p:cNvSpPr/>
            <p:nvPr/>
          </p:nvSpPr>
          <p:spPr>
            <a:xfrm>
              <a:off x="5942748" y="298509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55" name="Google Shape;755;p83"/>
            <p:cNvSpPr txBox="1"/>
            <p:nvPr/>
          </p:nvSpPr>
          <p:spPr>
            <a:xfrm>
              <a:off x="5942748" y="298509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Instructional Materials Evaluation Tool (IMET); EQUIP Rubric</a:t>
              </a:r>
              <a:r>
                <a:rPr lang="en-US" sz="1200">
                  <a:solidFill>
                    <a:schemeClr val="lt1"/>
                  </a:solidFill>
                  <a:latin typeface="Calibri"/>
                  <a:ea typeface="Calibri"/>
                  <a:cs typeface="Calibri"/>
                  <a:sym typeface="Calibri"/>
                </a:rPr>
                <a:t>s</a:t>
              </a:r>
              <a:endParaRPr sz="1200" b="0" i="0" u="none" strike="noStrike" cap="none">
                <a:solidFill>
                  <a:schemeClr val="dk1"/>
                </a:solidFill>
                <a:latin typeface="Calibri"/>
                <a:ea typeface="Calibri"/>
                <a:cs typeface="Calibri"/>
                <a:sym typeface="Calibri"/>
              </a:endParaRPr>
            </a:p>
          </p:txBody>
        </p:sp>
        <p:sp>
          <p:nvSpPr>
            <p:cNvPr id="756" name="Google Shape;756;p83"/>
            <p:cNvSpPr/>
            <p:nvPr/>
          </p:nvSpPr>
          <p:spPr>
            <a:xfrm>
              <a:off x="5942748" y="3979936"/>
              <a:ext cx="1401182" cy="700591"/>
            </a:xfrm>
            <a:prstGeom prst="rect">
              <a:avLst/>
            </a:prstGeom>
            <a:gradFill>
              <a:gsLst>
                <a:gs pos="0">
                  <a:srgbClr val="007342"/>
                </a:gs>
                <a:gs pos="100000">
                  <a:srgbClr val="ACD2BA"/>
                </a:gs>
              </a:gsLst>
              <a:lin ang="16200000" scaled="0"/>
            </a:gradFill>
            <a:ln>
              <a:noFill/>
            </a:ln>
            <a:effectLst>
              <a:outerShdw blurRad="40000" dist="23000" dir="5400000" rotWithShape="0">
                <a:srgbClr val="000000">
                  <a:alpha val="34117"/>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757" name="Google Shape;757;p83"/>
            <p:cNvSpPr txBox="1"/>
            <p:nvPr/>
          </p:nvSpPr>
          <p:spPr>
            <a:xfrm>
              <a:off x="5942748" y="3979936"/>
              <a:ext cx="1401182" cy="70059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Ed Reports</a:t>
              </a:r>
              <a:endParaRPr sz="12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4"/>
          <p:cNvSpPr txBox="1">
            <a:spLocks noGrp="1"/>
          </p:cNvSpPr>
          <p:nvPr>
            <p:ph type="title"/>
          </p:nvPr>
        </p:nvSpPr>
        <p:spPr>
          <a:xfrm>
            <a:off x="427603" y="575487"/>
            <a:ext cx="11396958" cy="85725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Why look at the </a:t>
            </a:r>
            <a:r>
              <a:rPr lang="en-US"/>
              <a:t>S</a:t>
            </a:r>
            <a:r>
              <a:rPr lang="en-US" sz="2800" b="0" i="0" u="none" strike="noStrike" cap="none">
                <a:solidFill>
                  <a:srgbClr val="3F3F39"/>
                </a:solidFill>
                <a:latin typeface="Lucida Sans"/>
                <a:ea typeface="Lucida Sans"/>
                <a:cs typeface="Lucida Sans"/>
                <a:sym typeface="Lucida Sans"/>
              </a:rPr>
              <a:t>hifts from a systems perspective?</a:t>
            </a:r>
            <a:endParaRPr sz="2800" b="0" i="0" u="none" strike="noStrike" cap="none">
              <a:solidFill>
                <a:srgbClr val="3F3F39"/>
              </a:solidFill>
              <a:latin typeface="Lucida Sans"/>
              <a:ea typeface="Lucida Sans"/>
              <a:cs typeface="Lucida Sans"/>
              <a:sym typeface="Lucida Sans"/>
            </a:endParaRPr>
          </a:p>
        </p:txBody>
      </p:sp>
      <p:pic>
        <p:nvPicPr>
          <p:cNvPr id="764" name="Google Shape;764;p84"/>
          <p:cNvPicPr preferRelativeResize="0"/>
          <p:nvPr/>
        </p:nvPicPr>
        <p:blipFill rotWithShape="1">
          <a:blip r:embed="rId3">
            <a:alphaModFix/>
          </a:blip>
          <a:srcRect/>
          <a:stretch/>
        </p:blipFill>
        <p:spPr>
          <a:xfrm>
            <a:off x="180051" y="2236207"/>
            <a:ext cx="4436962" cy="1636079"/>
          </a:xfrm>
          <a:prstGeom prst="rect">
            <a:avLst/>
          </a:prstGeom>
          <a:noFill/>
          <a:ln>
            <a:noFill/>
          </a:ln>
        </p:spPr>
      </p:pic>
      <p:pic>
        <p:nvPicPr>
          <p:cNvPr id="765" name="Google Shape;765;p84"/>
          <p:cNvPicPr preferRelativeResize="0"/>
          <p:nvPr/>
        </p:nvPicPr>
        <p:blipFill rotWithShape="1">
          <a:blip r:embed="rId4">
            <a:alphaModFix/>
          </a:blip>
          <a:srcRect t="-37820" b="37820"/>
          <a:stretch/>
        </p:blipFill>
        <p:spPr>
          <a:xfrm>
            <a:off x="5281364" y="2811696"/>
            <a:ext cx="4907399" cy="2875238"/>
          </a:xfrm>
          <a:prstGeom prst="rect">
            <a:avLst/>
          </a:prstGeom>
          <a:noFill/>
          <a:ln>
            <a:noFill/>
          </a:ln>
        </p:spPr>
      </p:pic>
      <p:sp>
        <p:nvSpPr>
          <p:cNvPr id="766" name="Google Shape;766;p84"/>
          <p:cNvSpPr txBox="1"/>
          <p:nvPr/>
        </p:nvSpPr>
        <p:spPr>
          <a:xfrm>
            <a:off x="6011463" y="3240962"/>
            <a:ext cx="5083000" cy="47857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Ed Reports Analysis of one Grades 6-8 Math Program</a:t>
            </a:r>
            <a:endParaRPr sz="1350" b="0" i="0" u="none" strike="noStrike" cap="none">
              <a:solidFill>
                <a:schemeClr val="dk1"/>
              </a:solidFill>
              <a:latin typeface="Calibri"/>
              <a:ea typeface="Calibri"/>
              <a:cs typeface="Calibri"/>
              <a:sym typeface="Calibri"/>
            </a:endParaRPr>
          </a:p>
        </p:txBody>
      </p:sp>
      <p:sp>
        <p:nvSpPr>
          <p:cNvPr id="767" name="Google Shape;767;p84"/>
          <p:cNvSpPr txBox="1"/>
          <p:nvPr/>
        </p:nvSpPr>
        <p:spPr>
          <a:xfrm>
            <a:off x="427604" y="1821556"/>
            <a:ext cx="5420841" cy="40252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Summative State Blueprint (Example from New York)</a:t>
            </a:r>
            <a:endParaRPr sz="135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92"/>
          <p:cNvSpPr txBox="1">
            <a:spLocks noGrp="1"/>
          </p:cNvSpPr>
          <p:nvPr>
            <p:ph type="title"/>
          </p:nvPr>
        </p:nvSpPr>
        <p:spPr>
          <a:xfrm>
            <a:off x="288757" y="2829678"/>
            <a:ext cx="11493900" cy="86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a:t>Mathematics – Assessment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3"/>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3F3F39"/>
                </a:solidFill>
              </a:rPr>
              <a:t>RAND (2016)</a:t>
            </a:r>
            <a:endParaRPr/>
          </a:p>
        </p:txBody>
      </p:sp>
      <p:sp>
        <p:nvSpPr>
          <p:cNvPr id="823" name="Google Shape;823;p93"/>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“Yet, we also observed some differences in the aspects of rigor that</a:t>
            </a:r>
            <a:endParaRPr>
              <a:solidFill>
                <a:srgbClr val="3F3F39"/>
              </a:solidFill>
            </a:endParaRPr>
          </a:p>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teachers chose depending on the students they serve.”</a:t>
            </a:r>
            <a:endParaRPr>
              <a:solidFill>
                <a:srgbClr val="3F3F39"/>
              </a:solidFill>
            </a:endParaRPr>
          </a:p>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a:t>
            </a:r>
            <a:endParaRPr>
              <a:solidFill>
                <a:srgbClr val="3F3F39"/>
              </a:solidFill>
            </a:endParaRPr>
          </a:p>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“These differences are not conclusive but suggest that teachers in lower-income schools and those who have spent more years in the classroom could be focusing more attention on procedural skill and fluency compared to conceptual understanding when teaching standards.”</a:t>
            </a:r>
            <a:endParaRPr>
              <a:solidFill>
                <a:srgbClr val="3F3F39"/>
              </a:solidFill>
            </a:endParaRPr>
          </a:p>
          <a:p>
            <a:pPr marL="0" lvl="0" indent="0" algn="l" rtl="0">
              <a:spcBef>
                <a:spcPts val="480"/>
              </a:spcBef>
              <a:spcAft>
                <a:spcPts val="0"/>
              </a:spcAft>
              <a:buNone/>
            </a:pPr>
            <a:endParaRPr/>
          </a:p>
        </p:txBody>
      </p:sp>
      <p:pic>
        <p:nvPicPr>
          <p:cNvPr id="824" name="Google Shape;824;p93"/>
          <p:cNvPicPr preferRelativeResize="0"/>
          <p:nvPr/>
        </p:nvPicPr>
        <p:blipFill>
          <a:blip r:embed="rId3">
            <a:alphaModFix/>
          </a:blip>
          <a:stretch>
            <a:fillRect/>
          </a:stretch>
        </p:blipFill>
        <p:spPr>
          <a:xfrm>
            <a:off x="195950" y="5788825"/>
            <a:ext cx="11440921" cy="42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9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830" name="Google Shape;830;p9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831" name="Google Shape;831;p9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pic>
        <p:nvPicPr>
          <p:cNvPr id="832" name="Google Shape;832;p94"/>
          <p:cNvPicPr preferRelativeResize="0"/>
          <p:nvPr/>
        </p:nvPicPr>
        <p:blipFill rotWithShape="1">
          <a:blip r:embed="rId3">
            <a:alphaModFix/>
          </a:blip>
          <a:srcRect/>
          <a:stretch/>
        </p:blipFill>
        <p:spPr>
          <a:xfrm>
            <a:off x="3726842" y="130819"/>
            <a:ext cx="4738315" cy="612616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5"/>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838" name="Google Shape;838;p95"/>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chemeClr val="dk1"/>
                </a:solidFill>
              </a:rPr>
              <a:t>Criterion C.1:  </a:t>
            </a:r>
            <a:r>
              <a:rPr lang="en-US">
                <a:solidFill>
                  <a:schemeClr val="dk1"/>
                </a:solidFill>
              </a:rPr>
              <a:t>Focusing strongly on the content most needed for success in later mathematics</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C.2:  </a:t>
            </a:r>
            <a:r>
              <a:rPr lang="en-US">
                <a:solidFill>
                  <a:schemeClr val="dk1"/>
                </a:solidFill>
              </a:rPr>
              <a:t>Assessing a balance of concepts, procedures, and applications</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C.3:  </a:t>
            </a:r>
            <a:r>
              <a:rPr lang="en-US">
                <a:solidFill>
                  <a:schemeClr val="dk1"/>
                </a:solidFill>
              </a:rPr>
              <a:t>Connecting practice to content</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C.4:  </a:t>
            </a:r>
            <a:r>
              <a:rPr lang="en-US">
                <a:solidFill>
                  <a:schemeClr val="dk1"/>
                </a:solidFill>
              </a:rPr>
              <a:t>Requiring a range of cognitive demand</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C.5:  </a:t>
            </a:r>
            <a:r>
              <a:rPr lang="en-US">
                <a:solidFill>
                  <a:schemeClr val="dk1"/>
                </a:solidFill>
              </a:rPr>
              <a:t>Ensuring high-quality items and a variety of item types</a:t>
            </a:r>
            <a:endParaRPr>
              <a:solidFill>
                <a:schemeClr val="dk1"/>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839" name="Google Shape;839;p95"/>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213B-0105-4FCC-9115-66C41F2481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9196829-DD3F-445E-A34A-A2B590D646F5}"/>
              </a:ext>
            </a:extLst>
          </p:cNvPr>
          <p:cNvSpPr>
            <a:spLocks noGrp="1"/>
          </p:cNvSpPr>
          <p:nvPr>
            <p:ph type="body" idx="1"/>
          </p:nvPr>
        </p:nvSpPr>
        <p:spPr/>
        <p:txBody>
          <a:bodyPr/>
          <a:lstStyle/>
          <a:p>
            <a:pPr marL="76200" indent="0" algn="ctr">
              <a:buNone/>
            </a:pPr>
            <a:r>
              <a:rPr lang="en-US" sz="4400" dirty="0"/>
              <a:t>http://tedcoe.com/math/SD2019</a:t>
            </a:r>
          </a:p>
        </p:txBody>
      </p:sp>
    </p:spTree>
    <p:extLst>
      <p:ext uri="{BB962C8B-B14F-4D97-AF65-F5344CB8AC3E}">
        <p14:creationId xmlns:p14="http://schemas.microsoft.com/office/powerpoint/2010/main" val="352279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96"/>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845" name="Google Shape;845;p96"/>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rgbClr val="50524F"/>
                </a:solidFill>
              </a:rPr>
              <a:t>Criterion C.1:  </a:t>
            </a:r>
            <a:r>
              <a:rPr lang="en-US">
                <a:solidFill>
                  <a:srgbClr val="50524F"/>
                </a:solidFill>
              </a:rPr>
              <a:t>Focusing strongly on the content most needed for success in later mathematics</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C.2:  </a:t>
            </a:r>
            <a:r>
              <a:rPr lang="en-US">
                <a:solidFill>
                  <a:srgbClr val="FF0000"/>
                </a:solidFill>
              </a:rPr>
              <a:t>Assessing a balance of concepts, procedures, and applications</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C.3:  </a:t>
            </a:r>
            <a:r>
              <a:rPr lang="en-US">
                <a:solidFill>
                  <a:srgbClr val="50524F"/>
                </a:solidFill>
              </a:rPr>
              <a:t>Connecting practice to content</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C.4:  </a:t>
            </a:r>
            <a:r>
              <a:rPr lang="en-US">
                <a:solidFill>
                  <a:srgbClr val="50524F"/>
                </a:solidFill>
              </a:rPr>
              <a:t>Requiring a range of cognitive demand</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C.5:  </a:t>
            </a:r>
            <a:r>
              <a:rPr lang="en-US">
                <a:solidFill>
                  <a:srgbClr val="50524F"/>
                </a:solidFill>
              </a:rPr>
              <a:t>Ensuring high-quality items and a variety of item types</a:t>
            </a:r>
            <a:endParaRPr>
              <a:solidFill>
                <a:srgbClr val="50524F"/>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846" name="Google Shape;846;p96"/>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7"/>
          <p:cNvSpPr txBox="1">
            <a:spLocks noGrp="1"/>
          </p:cNvSpPr>
          <p:nvPr>
            <p:ph type="title"/>
          </p:nvPr>
        </p:nvSpPr>
        <p:spPr>
          <a:xfrm>
            <a:off x="741485" y="366498"/>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Criterion C.2</a:t>
            </a:r>
            <a:endParaRPr>
              <a:solidFill>
                <a:srgbClr val="50524F"/>
              </a:solidFill>
            </a:endParaRPr>
          </a:p>
        </p:txBody>
      </p:sp>
      <p:sp>
        <p:nvSpPr>
          <p:cNvPr id="852" name="Google Shape;852;p97"/>
          <p:cNvSpPr/>
          <p:nvPr/>
        </p:nvSpPr>
        <p:spPr>
          <a:xfrm>
            <a:off x="741484" y="1815824"/>
            <a:ext cx="9056939"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C.2 Assessing a balance of concepts, procedures, and applications: </a:t>
            </a:r>
            <a:r>
              <a:rPr lang="en-US" sz="3200">
                <a:solidFill>
                  <a:schemeClr val="dk1"/>
                </a:solidFill>
                <a:latin typeface="Calibri"/>
                <a:ea typeface="Calibri"/>
                <a:cs typeface="Calibri"/>
                <a:sym typeface="Calibri"/>
              </a:rPr>
              <a:t>The assessments measure conceptual understanding, fluency and procedural skill, and application of mathematics, as set out in college- and career-ready standards.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98"/>
          <p:cNvSpPr txBox="1">
            <a:spLocks noGrp="1"/>
          </p:cNvSpPr>
          <p:nvPr>
            <p:ph type="title"/>
          </p:nvPr>
        </p:nvSpPr>
        <p:spPr>
          <a:xfrm>
            <a:off x="976998" y="2269474"/>
            <a:ext cx="10390909" cy="44838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520"/>
              <a:buFont typeface="Lucida Sans"/>
              <a:buNone/>
            </a:pPr>
            <a:r>
              <a:rPr lang="en-US" sz="2520" b="0" i="0" u="none" strike="noStrike" cap="none">
                <a:solidFill>
                  <a:srgbClr val="3F3F39"/>
                </a:solidFill>
                <a:latin typeface="Lucida Sans"/>
                <a:ea typeface="Lucida Sans"/>
                <a:cs typeface="Lucida Sans"/>
                <a:sym typeface="Lucida Sans"/>
              </a:rPr>
              <a:t>“To prepare students for Algebra, the curriculum must simultaneously develop conceptual understanding, computational fluency, and problem- solving skills…These capabilities are mutually supportive, each facilitating learning of the others.”</a:t>
            </a: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r>
              <a:rPr lang="en-US" sz="2520" b="0" i="0" u="none" strike="noStrike" cap="none">
                <a:solidFill>
                  <a:srgbClr val="3F3F39"/>
                </a:solidFill>
                <a:latin typeface="Lucida Sans"/>
                <a:ea typeface="Lucida Sans"/>
                <a:cs typeface="Lucida Sans"/>
                <a:sym typeface="Lucida Sans"/>
              </a:rPr>
              <a:t>-National Mathematics Advisory Panel, 2008 </a:t>
            </a: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r>
              <a:rPr lang="en-US" sz="800">
                <a:latin typeface="Lucida Sans"/>
                <a:ea typeface="Lucida Sans"/>
                <a:cs typeface="Lucida Sans"/>
                <a:sym typeface="Lucida Sans"/>
              </a:rPr>
              <a:t>National Mathematics Advisory Panel. (2008). </a:t>
            </a:r>
            <a:r>
              <a:rPr lang="en-US" sz="800" i="1">
                <a:latin typeface="Lucida Sans"/>
                <a:ea typeface="Lucida Sans"/>
                <a:cs typeface="Lucida Sans"/>
                <a:sym typeface="Lucida Sans"/>
              </a:rPr>
              <a:t>Foundations for success: The final report of the National Mathematics Advisory Panel. </a:t>
            </a:r>
            <a:r>
              <a:rPr lang="en-US" sz="800">
                <a:latin typeface="Lucida Sans"/>
                <a:ea typeface="Lucida Sans"/>
                <a:cs typeface="Lucida Sans"/>
                <a:sym typeface="Lucida Sans"/>
              </a:rPr>
              <a:t>Washington, DC: U.S. Department of Education. Retrieved from https://www2.ed.gov/about/bdscomm/list/mathpanel/report/final-report.pdf p. xix.</a:t>
            </a: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endParaRPr sz="2520" b="1"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Fordham Institute, 2016</a:t>
            </a:r>
            <a:endParaRPr/>
          </a:p>
        </p:txBody>
      </p:sp>
      <p:sp>
        <p:nvSpPr>
          <p:cNvPr id="863" name="Google Shape;863;p9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864" name="Google Shape;864;p99"/>
          <p:cNvSpPr/>
          <p:nvPr/>
        </p:nvSpPr>
        <p:spPr>
          <a:xfrm>
            <a:off x="508000" y="5726054"/>
            <a:ext cx="110744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181717"/>
                </a:solidFill>
                <a:latin typeface="Lucida Sans"/>
                <a:ea typeface="Lucida Sans"/>
                <a:cs typeface="Lucida Sans"/>
                <a:sym typeface="Lucida Sans"/>
              </a:rPr>
              <a:t>Doorey, N., &amp; Polikoff, M. (2016). Evaluating the content and quality of next generation assessments. Thomas B. Fordham Institute.  </a:t>
            </a:r>
            <a:r>
              <a:rPr lang="en-US" sz="1000" u="sng">
                <a:solidFill>
                  <a:schemeClr val="hlink"/>
                </a:solidFill>
                <a:latin typeface="Lucida Sans"/>
                <a:ea typeface="Lucida Sans"/>
                <a:cs typeface="Lucida Sans"/>
                <a:sym typeface="Lucida Sans"/>
                <a:hlinkClick r:id="rId3"/>
              </a:rPr>
              <a:t>https://edexcellence.net/publications/evaluating-the-content-and-quality-of-next-generation-assessments</a:t>
            </a:r>
            <a:r>
              <a:rPr lang="en-US" sz="1000" u="sng">
                <a:solidFill>
                  <a:srgbClr val="181717"/>
                </a:solidFill>
                <a:latin typeface="Lucida Sans"/>
                <a:ea typeface="Lucida Sans"/>
                <a:cs typeface="Lucida Sans"/>
                <a:sym typeface="Lucida Sans"/>
              </a:rPr>
              <a:t>. p. 18.</a:t>
            </a:r>
            <a:endParaRPr sz="1000">
              <a:solidFill>
                <a:schemeClr val="dk1"/>
              </a:solidFill>
              <a:latin typeface="Lucida Sans"/>
              <a:ea typeface="Lucida Sans"/>
              <a:cs typeface="Lucida Sans"/>
              <a:sym typeface="Lucida Sans"/>
            </a:endParaRPr>
          </a:p>
        </p:txBody>
      </p:sp>
      <p:pic>
        <p:nvPicPr>
          <p:cNvPr id="865" name="Google Shape;865;p99"/>
          <p:cNvPicPr preferRelativeResize="0"/>
          <p:nvPr/>
        </p:nvPicPr>
        <p:blipFill rotWithShape="1">
          <a:blip r:embed="rId4">
            <a:alphaModFix/>
          </a:blip>
          <a:srcRect/>
          <a:stretch/>
        </p:blipFill>
        <p:spPr>
          <a:xfrm>
            <a:off x="243840" y="2227746"/>
            <a:ext cx="11592561" cy="12796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66" name="Google Shape;866;p99"/>
          <p:cNvSpPr/>
          <p:nvPr/>
        </p:nvSpPr>
        <p:spPr>
          <a:xfrm>
            <a:off x="8300720" y="1778000"/>
            <a:ext cx="3657600" cy="2103120"/>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0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The Aspects of Rigor (AOR) Matrix</a:t>
            </a:r>
            <a:endParaRPr/>
          </a:p>
        </p:txBody>
      </p:sp>
      <p:graphicFrame>
        <p:nvGraphicFramePr>
          <p:cNvPr id="872" name="Google Shape;872;p100"/>
          <p:cNvGraphicFramePr/>
          <p:nvPr/>
        </p:nvGraphicFramePr>
        <p:xfrm>
          <a:off x="1002322" y="1417638"/>
          <a:ext cx="9900125" cy="2504408"/>
        </p:xfrm>
        <a:graphic>
          <a:graphicData uri="http://schemas.openxmlformats.org/drawingml/2006/table">
            <a:tbl>
              <a:tblPr>
                <a:noFill/>
                <a:tableStyleId>{EE936E25-3B24-4565-8C5B-B43F9202B3C4}</a:tableStyleId>
              </a:tblPr>
              <a:tblGrid>
                <a:gridCol w="5367425">
                  <a:extLst>
                    <a:ext uri="{9D8B030D-6E8A-4147-A177-3AD203B41FA5}">
                      <a16:colId xmlns:a16="http://schemas.microsoft.com/office/drawing/2014/main" val="20000"/>
                    </a:ext>
                  </a:extLst>
                </a:gridCol>
                <a:gridCol w="2266350">
                  <a:extLst>
                    <a:ext uri="{9D8B030D-6E8A-4147-A177-3AD203B41FA5}">
                      <a16:colId xmlns:a16="http://schemas.microsoft.com/office/drawing/2014/main" val="20001"/>
                    </a:ext>
                  </a:extLst>
                </a:gridCol>
                <a:gridCol w="2266350">
                  <a:extLst>
                    <a:ext uri="{9D8B030D-6E8A-4147-A177-3AD203B41FA5}">
                      <a16:colId xmlns:a16="http://schemas.microsoft.com/office/drawing/2014/main" val="20002"/>
                    </a:ext>
                  </a:extLst>
                </a:gridCol>
              </a:tblGrid>
              <a:tr h="467600">
                <a:tc>
                  <a:txBody>
                    <a:bodyPr/>
                    <a:lstStyle/>
                    <a:p>
                      <a:pPr marL="19050" marR="0" lvl="0" indent="-6350" algn="l"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 </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does not involve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involves an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386175">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1190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and procedural skill expected by the grade level OR targets conceptual understanding but can also be answered using at least some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2"/>
                  </a:ext>
                </a:extLst>
              </a:tr>
              <a:tr h="40595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Students may explain, strategize, evaluate, determine, compare, or classify.</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873" name="Google Shape;873;p100"/>
          <p:cNvSpPr/>
          <p:nvPr/>
        </p:nvSpPr>
        <p:spPr>
          <a:xfrm>
            <a:off x="2495551" y="2524640"/>
            <a:ext cx="138564" cy="48474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br>
              <a:rPr lang="en-US" sz="1350">
                <a:solidFill>
                  <a:schemeClr val="dk1"/>
                </a:solidFill>
                <a:latin typeface="Arial"/>
                <a:ea typeface="Arial"/>
                <a:cs typeface="Arial"/>
                <a:sym typeface="Arial"/>
              </a:rPr>
            </a:br>
            <a:endParaRPr sz="1350">
              <a:solidFill>
                <a:schemeClr val="dk1"/>
              </a:solidFill>
              <a:latin typeface="Arial"/>
              <a:ea typeface="Arial"/>
              <a:cs typeface="Arial"/>
              <a:sym typeface="Arial"/>
            </a:endParaRPr>
          </a:p>
        </p:txBody>
      </p:sp>
      <p:sp>
        <p:nvSpPr>
          <p:cNvPr id="874" name="Google Shape;874;p100"/>
          <p:cNvSpPr/>
          <p:nvPr/>
        </p:nvSpPr>
        <p:spPr>
          <a:xfrm>
            <a:off x="909912" y="4116390"/>
            <a:ext cx="10672488" cy="2000548"/>
          </a:xfrm>
          <a:prstGeom prst="rect">
            <a:avLst/>
          </a:prstGeom>
          <a:noFill/>
          <a:ln>
            <a:noFill/>
          </a:ln>
        </p:spPr>
        <p:txBody>
          <a:bodyPr spcFirstLastPara="1" wrap="square" lIns="68575" tIns="34275" rIns="68575" bIns="34275" anchor="ctr" anchorCtr="0">
            <a:noAutofit/>
          </a:bodyPr>
          <a:lstStyle/>
          <a:p>
            <a:pPr marL="128588" marR="0" lvl="0" indent="-128588"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 </a:t>
            </a:r>
            <a:r>
              <a:rPr lang="en-US" sz="1600" b="1">
                <a:solidFill>
                  <a:schemeClr val="dk1"/>
                </a:solidFill>
                <a:latin typeface="Arial"/>
                <a:ea typeface="Arial"/>
                <a:cs typeface="Arial"/>
                <a:sym typeface="Arial"/>
              </a:rPr>
              <a:t>procedure</a:t>
            </a:r>
            <a:r>
              <a:rPr lang="en-US" sz="1600">
                <a:solidFill>
                  <a:schemeClr val="dk1"/>
                </a:solidFill>
                <a:latin typeface="Arial"/>
                <a:ea typeface="Arial"/>
                <a:cs typeface="Arial"/>
                <a:sym typeface="Arial"/>
              </a:rPr>
              <a:t> is a step-by-step sequence that can be memorized and executed without understanding or attending to the meaning of the quantities; a procedure is useful for a class of problems or situations. Computations that are likely to be known from memory are considered procedural.</a:t>
            </a:r>
            <a:endParaRPr/>
          </a:p>
          <a:p>
            <a:pPr marL="128588" marR="0" lvl="0" indent="-128588" algn="l" rtl="0">
              <a:spcBef>
                <a:spcPts val="0"/>
              </a:spcBef>
              <a:spcAft>
                <a:spcPts val="0"/>
              </a:spcAft>
              <a:buClr>
                <a:srgbClr val="181717"/>
              </a:buClr>
              <a:buSzPts val="1600"/>
              <a:buFont typeface="Arial"/>
              <a:buChar char="•"/>
            </a:pPr>
            <a:r>
              <a:rPr lang="en-US" sz="1600" b="1">
                <a:solidFill>
                  <a:srgbClr val="181717"/>
                </a:solidFill>
                <a:latin typeface="Arial"/>
                <a:ea typeface="Arial"/>
                <a:cs typeface="Arial"/>
                <a:sym typeface="Arial"/>
              </a:rPr>
              <a:t>Conceptual understanding</a:t>
            </a:r>
            <a:r>
              <a:rPr lang="en-US" sz="1600">
                <a:solidFill>
                  <a:srgbClr val="181717"/>
                </a:solidFill>
                <a:latin typeface="Arial"/>
                <a:ea typeface="Arial"/>
                <a:cs typeface="Arial"/>
                <a:sym typeface="Arial"/>
              </a:rPr>
              <a:t> refers to the mathematics used to respond to an item, not the complexity of the question itself. </a:t>
            </a:r>
            <a:endParaRPr/>
          </a:p>
          <a:p>
            <a:pPr marL="128588" marR="0" lvl="0" indent="-128588" algn="l" rtl="0">
              <a:spcBef>
                <a:spcPts val="0"/>
              </a:spcBef>
              <a:spcAft>
                <a:spcPts val="0"/>
              </a:spcAft>
              <a:buClr>
                <a:srgbClr val="181717"/>
              </a:buClr>
              <a:buSzPts val="1600"/>
              <a:buFont typeface="Arial"/>
              <a:buChar char="•"/>
            </a:pPr>
            <a:r>
              <a:rPr lang="en-US" sz="1600">
                <a:solidFill>
                  <a:srgbClr val="181717"/>
                </a:solidFill>
                <a:latin typeface="Arial"/>
                <a:ea typeface="Arial"/>
                <a:cs typeface="Arial"/>
                <a:sym typeface="Arial"/>
              </a:rPr>
              <a:t>Names or mathematical referents (e.g., units of measure) may be present in item, but should not be considered </a:t>
            </a:r>
            <a:r>
              <a:rPr lang="en-US" sz="1600" b="1">
                <a:solidFill>
                  <a:srgbClr val="181717"/>
                </a:solidFill>
                <a:latin typeface="Arial"/>
                <a:ea typeface="Arial"/>
                <a:cs typeface="Arial"/>
                <a:sym typeface="Arial"/>
              </a:rPr>
              <a:t>application</a:t>
            </a:r>
            <a:r>
              <a:rPr lang="en-US" sz="1600">
                <a:solidFill>
                  <a:srgbClr val="181717"/>
                </a:solidFill>
                <a:latin typeface="Arial"/>
                <a:ea typeface="Arial"/>
                <a:cs typeface="Arial"/>
                <a:sym typeface="Arial"/>
              </a:rPr>
              <a:t> in the sense intended by the shifts in CCR standards. </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875" name="Google Shape;875;p100"/>
          <p:cNvSpPr/>
          <p:nvPr/>
        </p:nvSpPr>
        <p:spPr>
          <a:xfrm>
            <a:off x="6362700" y="1410827"/>
            <a:ext cx="4539761" cy="2509174"/>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7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0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pic>
        <p:nvPicPr>
          <p:cNvPr id="881" name="Google Shape;881;p101" descr="A screenshot of a cell phone&#10;&#10;Description generated with very high confidence"/>
          <p:cNvPicPr preferRelativeResize="0">
            <a:picLocks noGrp="1"/>
          </p:cNvPicPr>
          <p:nvPr>
            <p:ph type="body" idx="1"/>
          </p:nvPr>
        </p:nvPicPr>
        <p:blipFill rotWithShape="1">
          <a:blip r:embed="rId3">
            <a:alphaModFix/>
          </a:blip>
          <a:srcRect/>
          <a:stretch/>
        </p:blipFill>
        <p:spPr>
          <a:xfrm>
            <a:off x="895582" y="1566495"/>
            <a:ext cx="10382250" cy="3162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102"/>
          <p:cNvPicPr preferRelativeResize="0">
            <a:picLocks noGrp="1"/>
          </p:cNvPicPr>
          <p:nvPr>
            <p:ph type="body" idx="1"/>
          </p:nvPr>
        </p:nvPicPr>
        <p:blipFill rotWithShape="1">
          <a:blip r:embed="rId3">
            <a:alphaModFix/>
          </a:blip>
          <a:srcRect/>
          <a:stretch/>
        </p:blipFill>
        <p:spPr>
          <a:xfrm>
            <a:off x="3598318" y="1809011"/>
            <a:ext cx="4734977" cy="1782168"/>
          </a:xfrm>
          <a:prstGeom prst="rect">
            <a:avLst/>
          </a:prstGeom>
          <a:noFill/>
          <a:ln>
            <a:noFill/>
          </a:ln>
        </p:spPr>
      </p:pic>
      <p:sp>
        <p:nvSpPr>
          <p:cNvPr id="887" name="Google Shape;887;p102"/>
          <p:cNvSpPr txBox="1"/>
          <p:nvPr/>
        </p:nvSpPr>
        <p:spPr>
          <a:xfrm>
            <a:off x="1203488" y="4920791"/>
            <a:ext cx="10180948" cy="830997"/>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This item is coded as PSF. By the end of grade 6, multi-digit division can be done by carrying out a known set of steps.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0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Required Fluencies in K-6</a:t>
            </a:r>
            <a:endParaRPr>
              <a:latin typeface="Lucida Sans"/>
              <a:ea typeface="Lucida Sans"/>
              <a:cs typeface="Lucida Sans"/>
              <a:sym typeface="Lucida Sans"/>
            </a:endParaRPr>
          </a:p>
        </p:txBody>
      </p:sp>
      <p:graphicFrame>
        <p:nvGraphicFramePr>
          <p:cNvPr id="894" name="Google Shape;894;p103"/>
          <p:cNvGraphicFramePr/>
          <p:nvPr/>
        </p:nvGraphicFramePr>
        <p:xfrm>
          <a:off x="2198894" y="1280984"/>
          <a:ext cx="7515150" cy="4700725"/>
        </p:xfrm>
        <a:graphic>
          <a:graphicData uri="http://schemas.openxmlformats.org/drawingml/2006/table">
            <a:tbl>
              <a:tblPr>
                <a:noFill/>
                <a:tableStyleId>{EE936E25-3B24-4565-8C5B-B43F9202B3C4}</a:tableStyleId>
              </a:tblPr>
              <a:tblGrid>
                <a:gridCol w="954250">
                  <a:extLst>
                    <a:ext uri="{9D8B030D-6E8A-4147-A177-3AD203B41FA5}">
                      <a16:colId xmlns:a16="http://schemas.microsoft.com/office/drawing/2014/main" val="20000"/>
                    </a:ext>
                  </a:extLst>
                </a:gridCol>
                <a:gridCol w="1266025">
                  <a:extLst>
                    <a:ext uri="{9D8B030D-6E8A-4147-A177-3AD203B41FA5}">
                      <a16:colId xmlns:a16="http://schemas.microsoft.com/office/drawing/2014/main" val="20001"/>
                    </a:ext>
                  </a:extLst>
                </a:gridCol>
                <a:gridCol w="5294875">
                  <a:extLst>
                    <a:ext uri="{9D8B030D-6E8A-4147-A177-3AD203B41FA5}">
                      <a16:colId xmlns:a16="http://schemas.microsoft.com/office/drawing/2014/main" val="20002"/>
                    </a:ext>
                  </a:extLst>
                </a:gridCol>
              </a:tblGrid>
              <a:tr h="426525">
                <a:tc>
                  <a:txBody>
                    <a:bodyPr/>
                    <a:lstStyle/>
                    <a:p>
                      <a:pPr marL="0" marR="0" lvl="0" indent="0" algn="l" rtl="0">
                        <a:lnSpc>
                          <a:spcPct val="115000"/>
                        </a:lnSpc>
                        <a:spcBef>
                          <a:spcPts val="0"/>
                        </a:spcBef>
                        <a:spcAft>
                          <a:spcPts val="0"/>
                        </a:spcAft>
                        <a:buClr>
                          <a:schemeClr val="dk1"/>
                        </a:buClr>
                        <a:buSzPts val="500"/>
                        <a:buFont typeface="Calibri"/>
                        <a:buNone/>
                      </a:pPr>
                      <a:r>
                        <a:rPr lang="en-US" sz="1900" b="0" i="0" u="none" strike="noStrike" cap="none">
                          <a:solidFill>
                            <a:schemeClr val="lt1"/>
                          </a:solidFill>
                          <a:latin typeface="Calibri"/>
                          <a:ea typeface="Calibri"/>
                          <a:cs typeface="Calibri"/>
                          <a:sym typeface="Calibri"/>
                        </a:rPr>
                        <a:t>Grade</a:t>
                      </a:r>
                      <a:endParaRPr sz="1300" b="0" u="none" strike="noStrike" cap="none">
                        <a:latin typeface="Calibri"/>
                        <a:ea typeface="Calibri"/>
                        <a:cs typeface="Calibri"/>
                        <a:sym typeface="Calibri"/>
                      </a:endParaRPr>
                    </a:p>
                  </a:txBody>
                  <a:tcPr marL="48625" marR="4862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3685"/>
                    </a:solidFill>
                  </a:tcPr>
                </a:tc>
                <a:tc>
                  <a:txBody>
                    <a:bodyPr/>
                    <a:lstStyle/>
                    <a:p>
                      <a:pPr marL="0" marR="0" lvl="0" indent="0" algn="l" rtl="0">
                        <a:lnSpc>
                          <a:spcPct val="115000"/>
                        </a:lnSpc>
                        <a:spcBef>
                          <a:spcPts val="0"/>
                        </a:spcBef>
                        <a:spcAft>
                          <a:spcPts val="0"/>
                        </a:spcAft>
                        <a:buClr>
                          <a:schemeClr val="dk1"/>
                        </a:buClr>
                        <a:buSzPts val="500"/>
                        <a:buFont typeface="Calibri"/>
                        <a:buNone/>
                      </a:pPr>
                      <a:r>
                        <a:rPr lang="en-US" sz="1900" b="0" i="0" u="none" strike="noStrike" cap="none">
                          <a:solidFill>
                            <a:schemeClr val="lt1"/>
                          </a:solidFill>
                          <a:latin typeface="Calibri"/>
                          <a:ea typeface="Calibri"/>
                          <a:cs typeface="Calibri"/>
                          <a:sym typeface="Calibri"/>
                        </a:rPr>
                        <a:t>Standard</a:t>
                      </a:r>
                      <a:endParaRPr sz="1300" b="0" u="none" strike="noStrike" cap="none">
                        <a:latin typeface="Calibri"/>
                        <a:ea typeface="Calibri"/>
                        <a:cs typeface="Calibri"/>
                        <a:sym typeface="Calibri"/>
                      </a:endParaRPr>
                    </a:p>
                  </a:txBody>
                  <a:tcPr marL="48625" marR="4862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3685"/>
                    </a:solidFill>
                  </a:tcPr>
                </a:tc>
                <a:tc>
                  <a:txBody>
                    <a:bodyPr/>
                    <a:lstStyle/>
                    <a:p>
                      <a:pPr marL="0" marR="0" lvl="0" indent="0" algn="l" rtl="0">
                        <a:lnSpc>
                          <a:spcPct val="115000"/>
                        </a:lnSpc>
                        <a:spcBef>
                          <a:spcPts val="0"/>
                        </a:spcBef>
                        <a:spcAft>
                          <a:spcPts val="0"/>
                        </a:spcAft>
                        <a:buClr>
                          <a:schemeClr val="dk1"/>
                        </a:buClr>
                        <a:buSzPts val="500"/>
                        <a:buFont typeface="Calibri"/>
                        <a:buNone/>
                      </a:pPr>
                      <a:r>
                        <a:rPr lang="en-US" sz="1900" b="0" i="0" u="none" strike="noStrike" cap="none">
                          <a:solidFill>
                            <a:schemeClr val="lt1"/>
                          </a:solidFill>
                          <a:latin typeface="Calibri"/>
                          <a:ea typeface="Calibri"/>
                          <a:cs typeface="Calibri"/>
                          <a:sym typeface="Calibri"/>
                        </a:rPr>
                        <a:t>Required Fluency</a:t>
                      </a:r>
                      <a:endParaRPr sz="1300" b="0" u="none" strike="noStrike" cap="none">
                        <a:latin typeface="Calibri"/>
                        <a:ea typeface="Calibri"/>
                        <a:cs typeface="Calibri"/>
                        <a:sym typeface="Calibri"/>
                      </a:endParaRPr>
                    </a:p>
                  </a:txBody>
                  <a:tcPr marL="48625" marR="4862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K</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K.OA.5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1</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1.OA.6</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4317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2</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2.OA.2</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2.NBT.5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20 (know single-digit sums from memory)</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4317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3</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3.OA.7</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3.NBT.2</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Multiply/divide within 100 (know single-digit products from memory)</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1000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4</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4.NBT.4</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1,000,000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5.NBT.5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Multi-digit multiplication</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81750">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6</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6.NS.2,3</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Multi-digit division</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Multi-digit decimal operations</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0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Fluency in State Standards (AZ, in this case)</a:t>
            </a:r>
            <a:endParaRPr/>
          </a:p>
        </p:txBody>
      </p:sp>
      <p:sp>
        <p:nvSpPr>
          <p:cNvPr id="900" name="Google Shape;900;p104"/>
          <p:cNvSpPr txBox="1">
            <a:spLocks noGrp="1"/>
          </p:cNvSpPr>
          <p:nvPr>
            <p:ph type="body" idx="1"/>
          </p:nvPr>
        </p:nvSpPr>
        <p:spPr>
          <a:xfrm>
            <a:off x="609600" y="1215190"/>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9"/>
              </a:buClr>
              <a:buSzPts val="2400"/>
              <a:buNone/>
            </a:pPr>
            <a:r>
              <a:rPr lang="en-US">
                <a:latin typeface="Lucida Sans"/>
                <a:ea typeface="Lucida Sans"/>
                <a:cs typeface="Lucida Sans"/>
                <a:sym typeface="Lucida Sans"/>
              </a:rPr>
              <a:t>Efficiency</a:t>
            </a:r>
            <a:endParaRPr/>
          </a:p>
          <a:p>
            <a:pPr marL="342900" lvl="0" indent="-342900" algn="l" rtl="0">
              <a:spcBef>
                <a:spcPts val="400"/>
              </a:spcBef>
              <a:spcAft>
                <a:spcPts val="0"/>
              </a:spcAft>
              <a:buClr>
                <a:srgbClr val="3F3F39"/>
              </a:buClr>
              <a:buSzPts val="2000"/>
              <a:buChar char="•"/>
            </a:pPr>
            <a:r>
              <a:rPr lang="en-US" sz="2000">
                <a:latin typeface="Lucida Sans"/>
                <a:ea typeface="Lucida Sans"/>
                <a:cs typeface="Lucida Sans"/>
                <a:sym typeface="Lucida Sans"/>
              </a:rPr>
              <a:t>carries out easily, keeps track of sub-problems, and makes use of intermediate results to solve the problem. </a:t>
            </a:r>
            <a:endParaRPr/>
          </a:p>
          <a:p>
            <a:pPr marL="0" lvl="0" indent="0" algn="l" rtl="0">
              <a:spcBef>
                <a:spcPts val="480"/>
              </a:spcBef>
              <a:spcAft>
                <a:spcPts val="0"/>
              </a:spcAft>
              <a:buClr>
                <a:srgbClr val="3F3F39"/>
              </a:buClr>
              <a:buSzPts val="2400"/>
              <a:buNone/>
            </a:pPr>
            <a:r>
              <a:rPr lang="en-US">
                <a:latin typeface="Lucida Sans"/>
                <a:ea typeface="Lucida Sans"/>
                <a:cs typeface="Lucida Sans"/>
                <a:sym typeface="Lucida Sans"/>
              </a:rPr>
              <a:t>Accuracy</a:t>
            </a:r>
            <a:endParaRPr/>
          </a:p>
          <a:p>
            <a:pPr marL="342900" lvl="0" indent="-342900" algn="l" rtl="0">
              <a:spcBef>
                <a:spcPts val="400"/>
              </a:spcBef>
              <a:spcAft>
                <a:spcPts val="0"/>
              </a:spcAft>
              <a:buClr>
                <a:srgbClr val="3F3F39"/>
              </a:buClr>
              <a:buSzPts val="2000"/>
              <a:buChar char="•"/>
            </a:pPr>
            <a:r>
              <a:rPr lang="en-US" sz="2000">
                <a:latin typeface="Lucida Sans"/>
                <a:ea typeface="Lucida Sans"/>
                <a:cs typeface="Lucida Sans"/>
                <a:sym typeface="Lucida Sans"/>
              </a:rPr>
              <a:t>reliably produces the correct answer. </a:t>
            </a:r>
            <a:endParaRPr/>
          </a:p>
          <a:p>
            <a:pPr marL="0" lvl="0" indent="0" algn="l" rtl="0">
              <a:spcBef>
                <a:spcPts val="480"/>
              </a:spcBef>
              <a:spcAft>
                <a:spcPts val="0"/>
              </a:spcAft>
              <a:buClr>
                <a:srgbClr val="3F3F39"/>
              </a:buClr>
              <a:buSzPts val="2400"/>
              <a:buNone/>
            </a:pPr>
            <a:r>
              <a:rPr lang="en-US">
                <a:latin typeface="Lucida Sans"/>
                <a:ea typeface="Lucida Sans"/>
                <a:cs typeface="Lucida Sans"/>
                <a:sym typeface="Lucida Sans"/>
              </a:rPr>
              <a:t>Flexibility</a:t>
            </a:r>
            <a:endParaRPr/>
          </a:p>
          <a:p>
            <a:pPr marL="342900" lvl="0" indent="-342900" algn="l" rtl="0">
              <a:spcBef>
                <a:spcPts val="400"/>
              </a:spcBef>
              <a:spcAft>
                <a:spcPts val="0"/>
              </a:spcAft>
              <a:buClr>
                <a:srgbClr val="3F3F39"/>
              </a:buClr>
              <a:buSzPts val="2000"/>
              <a:buChar char="•"/>
            </a:pPr>
            <a:r>
              <a:rPr lang="en-US" sz="2000">
                <a:latin typeface="Lucida Sans"/>
                <a:ea typeface="Lucida Sans"/>
                <a:cs typeface="Lucida Sans"/>
                <a:sym typeface="Lucida Sans"/>
              </a:rPr>
              <a:t>knows more than one approach, chooses a viable strategy, and uses one method to solve and another method to doublecheck. </a:t>
            </a:r>
            <a:endParaRPr/>
          </a:p>
          <a:p>
            <a:pPr marL="0" lvl="0" indent="0" algn="l" rtl="0">
              <a:spcBef>
                <a:spcPts val="480"/>
              </a:spcBef>
              <a:spcAft>
                <a:spcPts val="0"/>
              </a:spcAft>
              <a:buClr>
                <a:srgbClr val="3F3F39"/>
              </a:buClr>
              <a:buSzPts val="2400"/>
              <a:buNone/>
            </a:pPr>
            <a:r>
              <a:rPr lang="en-US">
                <a:latin typeface="Lucida Sans"/>
                <a:ea typeface="Lucida Sans"/>
                <a:cs typeface="Lucida Sans"/>
                <a:sym typeface="Lucida Sans"/>
              </a:rPr>
              <a:t>Appropriately</a:t>
            </a:r>
            <a:endParaRPr/>
          </a:p>
          <a:p>
            <a:pPr marL="342900" lvl="0" indent="-342900" algn="l" rtl="0">
              <a:spcBef>
                <a:spcPts val="400"/>
              </a:spcBef>
              <a:spcAft>
                <a:spcPts val="0"/>
              </a:spcAft>
              <a:buClr>
                <a:srgbClr val="3F3F39"/>
              </a:buClr>
              <a:buSzPts val="2000"/>
              <a:buChar char="•"/>
            </a:pPr>
            <a:r>
              <a:rPr lang="en-US" sz="2000">
                <a:latin typeface="Lucida Sans"/>
                <a:ea typeface="Lucida Sans"/>
                <a:cs typeface="Lucida Sans"/>
                <a:sym typeface="Lucida Sans"/>
              </a:rPr>
              <a:t>knows when to apply a particular procedure. </a:t>
            </a:r>
            <a:endParaRPr/>
          </a:p>
          <a:p>
            <a:pPr marL="342900" lvl="0" indent="-190500" algn="l" rtl="0">
              <a:spcBef>
                <a:spcPts val="480"/>
              </a:spcBef>
              <a:spcAft>
                <a:spcPts val="0"/>
              </a:spcAft>
              <a:buClr>
                <a:srgbClr val="3F3F39"/>
              </a:buClr>
              <a:buSzPts val="2400"/>
              <a:buNone/>
            </a:pPr>
            <a:endParaRPr/>
          </a:p>
        </p:txBody>
      </p:sp>
      <p:sp>
        <p:nvSpPr>
          <p:cNvPr id="901" name="Google Shape;901;p104"/>
          <p:cNvSpPr txBox="1"/>
          <p:nvPr/>
        </p:nvSpPr>
        <p:spPr>
          <a:xfrm>
            <a:off x="490590" y="5972275"/>
            <a:ext cx="834540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Lucida Sans"/>
                <a:ea typeface="Lucida Sans"/>
                <a:cs typeface="Lucida Sans"/>
                <a:sym typeface="Lucida Sans"/>
              </a:rPr>
              <a:t>According to the December, 2016 Arizona Mathematics Standards, p. 15</a:t>
            </a:r>
            <a:r>
              <a:rPr lang="en-US" sz="1400">
                <a:solidFill>
                  <a:schemeClr val="dk1"/>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0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Question:</a:t>
            </a:r>
            <a:endParaRPr/>
          </a:p>
        </p:txBody>
      </p:sp>
      <p:sp>
        <p:nvSpPr>
          <p:cNvPr id="907" name="Google Shape;907;p105"/>
          <p:cNvSpPr txBox="1">
            <a:spLocks noGrp="1"/>
          </p:cNvSpPr>
          <p:nvPr>
            <p:ph type="body" idx="1"/>
          </p:nvPr>
        </p:nvSpPr>
        <p:spPr>
          <a:xfrm>
            <a:off x="2031205" y="1993394"/>
            <a:ext cx="8099700" cy="37662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rgbClr val="3F3F39"/>
              </a:buClr>
              <a:buSzPts val="2400"/>
              <a:buNone/>
            </a:pPr>
            <a:r>
              <a:rPr lang="en-US">
                <a:latin typeface="Lucida Sans"/>
                <a:ea typeface="Lucida Sans"/>
                <a:cs typeface="Lucida Sans"/>
                <a:sym typeface="Lucida Sans"/>
              </a:rPr>
              <a:t>How many years was it from December 7, 1941 to December 7, 2014?  </a:t>
            </a:r>
            <a:endParaRPr/>
          </a:p>
          <a:p>
            <a:pPr marL="342900" lvl="0" indent="-190500" algn="l" rtl="0">
              <a:spcBef>
                <a:spcPts val="480"/>
              </a:spcBef>
              <a:spcAft>
                <a:spcPts val="0"/>
              </a:spcAft>
              <a:buClr>
                <a:srgbClr val="3F3F39"/>
              </a:buClr>
              <a:buSzPts val="2400"/>
              <a:buNone/>
            </a:pPr>
            <a:endParaRPr>
              <a:latin typeface="Lucida Sans"/>
              <a:ea typeface="Lucida Sans"/>
              <a:cs typeface="Lucida Sans"/>
              <a:sym typeface="Lucida Sans"/>
            </a:endParaRPr>
          </a:p>
          <a:p>
            <a:pPr marL="0" lvl="0" indent="0" algn="l" rtl="0">
              <a:spcBef>
                <a:spcPts val="480"/>
              </a:spcBef>
              <a:spcAft>
                <a:spcPts val="0"/>
              </a:spcAft>
              <a:buClr>
                <a:srgbClr val="3F3F39"/>
              </a:buClr>
              <a:buSzPts val="2400"/>
              <a:buNone/>
            </a:pPr>
            <a:endParaRPr>
              <a:latin typeface="Lucida Sans"/>
              <a:ea typeface="Lucida Sans"/>
              <a:cs typeface="Lucida Sans"/>
              <a:sym typeface="Lucida Sans"/>
            </a:endParaRPr>
          </a:p>
          <a:p>
            <a:pPr marL="0" lvl="0" indent="0" algn="l" rtl="0">
              <a:spcBef>
                <a:spcPts val="480"/>
              </a:spcBef>
              <a:spcAft>
                <a:spcPts val="0"/>
              </a:spcAft>
              <a:buClr>
                <a:srgbClr val="3F3F39"/>
              </a:buClr>
              <a:buSzPts val="2400"/>
              <a:buNone/>
            </a:pPr>
            <a:r>
              <a:rPr lang="en-US">
                <a:latin typeface="Lucida Sans"/>
                <a:ea typeface="Lucida Sans"/>
                <a:cs typeface="Lucida Sans"/>
                <a:sym typeface="Lucida Sans"/>
              </a:rPr>
              <a:t> </a:t>
            </a:r>
            <a:endParaRPr/>
          </a:p>
          <a:p>
            <a:pPr marL="76200" lvl="0" indent="0" algn="l" rtl="0">
              <a:spcBef>
                <a:spcPts val="480"/>
              </a:spcBef>
              <a:spcAft>
                <a:spcPts val="0"/>
              </a:spcAft>
              <a:buClr>
                <a:srgbClr val="3F3F39"/>
              </a:buClr>
              <a:buSzPts val="2400"/>
              <a:buNone/>
            </a:pPr>
            <a:r>
              <a:rPr lang="en-US">
                <a:latin typeface="Lucida Sans"/>
                <a:ea typeface="Lucida Sans"/>
                <a:cs typeface="Lucida Sans"/>
                <a:sym typeface="Lucida Sans"/>
              </a:rPr>
              <a:t>How did you figure it 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2"/>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3F3F39"/>
                </a:solidFill>
              </a:rPr>
              <a:t>What I said/ What you heard</a:t>
            </a:r>
            <a:endParaRPr/>
          </a:p>
        </p:txBody>
      </p:sp>
      <p:sp>
        <p:nvSpPr>
          <p:cNvPr id="524" name="Google Shape;524;p72"/>
          <p:cNvSpPr txBox="1">
            <a:spLocks noGrp="1"/>
          </p:cNvSpPr>
          <p:nvPr>
            <p:ph type="body" idx="1"/>
          </p:nvPr>
        </p:nvSpPr>
        <p:spPr>
          <a:xfrm>
            <a:off x="609600" y="1600201"/>
            <a:ext cx="109728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dirty="0">
                <a:solidFill>
                  <a:schemeClr val="dk1"/>
                </a:solidFill>
                <a:latin typeface="Arial"/>
                <a:ea typeface="Arial"/>
                <a:cs typeface="Arial"/>
                <a:sym typeface="Arial"/>
              </a:rPr>
              <a:t>•</a:t>
            </a:r>
            <a:r>
              <a:rPr lang="en-US" dirty="0">
                <a:solidFill>
                  <a:srgbClr val="3F3F39"/>
                </a:solidFill>
              </a:rPr>
              <a:t>What does </a:t>
            </a:r>
            <a:r>
              <a:rPr lang="en-US" i="1" dirty="0">
                <a:solidFill>
                  <a:srgbClr val="3F3F39"/>
                </a:solidFill>
              </a:rPr>
              <a:t>proficiency</a:t>
            </a:r>
            <a:r>
              <a:rPr lang="en-US" dirty="0">
                <a:solidFill>
                  <a:srgbClr val="3F3F39"/>
                </a:solidFill>
              </a:rPr>
              <a:t> mean in your classroom(s)? [Not a cut score…what does it actually mean?]</a:t>
            </a:r>
            <a:endParaRPr dirty="0">
              <a:solidFill>
                <a:srgbClr val="3F3F39"/>
              </a:solidFill>
            </a:endParaRPr>
          </a:p>
          <a:p>
            <a:pPr marL="0" lvl="0" indent="0" algn="l" rtl="0">
              <a:lnSpc>
                <a:spcPct val="115000"/>
              </a:lnSpc>
              <a:spcBef>
                <a:spcPts val="600"/>
              </a:spcBef>
              <a:spcAft>
                <a:spcPts val="0"/>
              </a:spcAft>
              <a:buClr>
                <a:schemeClr val="dk1"/>
              </a:buClr>
              <a:buSzPts val="1100"/>
              <a:buFont typeface="Arial"/>
              <a:buNone/>
            </a:pPr>
            <a:endParaRPr dirty="0"/>
          </a:p>
          <a:p>
            <a:pPr marL="0" lvl="0" indent="0" algn="l" rtl="0">
              <a:lnSpc>
                <a:spcPct val="115000"/>
              </a:lnSpc>
              <a:spcBef>
                <a:spcPts val="600"/>
              </a:spcBef>
              <a:spcAft>
                <a:spcPts val="0"/>
              </a:spcAft>
              <a:buClr>
                <a:schemeClr val="dk1"/>
              </a:buClr>
              <a:buSzPts val="1100"/>
              <a:buFont typeface="Arial"/>
              <a:buNone/>
            </a:pPr>
            <a:r>
              <a:rPr lang="en-US" dirty="0">
                <a:solidFill>
                  <a:schemeClr val="dk1"/>
                </a:solidFill>
                <a:latin typeface="Arial"/>
                <a:ea typeface="Arial"/>
                <a:cs typeface="Arial"/>
                <a:sym typeface="Arial"/>
              </a:rPr>
              <a:t>•</a:t>
            </a:r>
            <a:r>
              <a:rPr lang="en-US" dirty="0">
                <a:solidFill>
                  <a:srgbClr val="3F3F39"/>
                </a:solidFill>
              </a:rPr>
              <a:t>How do you know when a student is </a:t>
            </a:r>
            <a:r>
              <a:rPr lang="en-US" i="1" dirty="0">
                <a:solidFill>
                  <a:srgbClr val="3F3F39"/>
                </a:solidFill>
              </a:rPr>
              <a:t>proficient</a:t>
            </a:r>
            <a:r>
              <a:rPr lang="en-US" dirty="0">
                <a:solidFill>
                  <a:srgbClr val="3F3F39"/>
                </a:solidFill>
              </a:rPr>
              <a:t>?</a:t>
            </a:r>
            <a:endParaRPr dirty="0">
              <a:solidFill>
                <a:srgbClr val="3F3F39"/>
              </a:solidFill>
            </a:endParaRPr>
          </a:p>
          <a:p>
            <a:pPr marL="0" lvl="0" indent="0" algn="l" rtl="0">
              <a:spcBef>
                <a:spcPts val="48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06"/>
          <p:cNvSpPr txBox="1"/>
          <p:nvPr/>
        </p:nvSpPr>
        <p:spPr>
          <a:xfrm>
            <a:off x="0" y="0"/>
            <a:ext cx="12061500" cy="67635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Step 1: Notice the subtraction exercise.</a:t>
            </a:r>
            <a:endParaRPr sz="1800">
              <a:solidFill>
                <a:schemeClr val="dk1"/>
              </a:solidFill>
              <a:latin typeface="Calibri"/>
              <a:ea typeface="Calibri"/>
              <a:cs typeface="Calibri"/>
              <a:sym typeface="Calibri"/>
            </a:endParaRPr>
          </a:p>
          <a:p>
            <a:pPr marL="4572000" lvl="0" indent="457200" algn="l" rtl="0">
              <a:lnSpc>
                <a:spcPct val="107000"/>
              </a:lnSpc>
              <a:spcBef>
                <a:spcPts val="800"/>
              </a:spcBef>
              <a:spcAft>
                <a:spcPts val="0"/>
              </a:spcAft>
              <a:buNone/>
            </a:pPr>
            <a:r>
              <a:rPr lang="en-US" sz="1600">
                <a:solidFill>
                  <a:schemeClr val="dk1"/>
                </a:solidFill>
              </a:rPr>
              <a:t>2014-1941</a:t>
            </a:r>
            <a:endParaRPr sz="1600">
              <a:solidFill>
                <a:schemeClr val="dk1"/>
              </a:solidFill>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2: Set up the problem in a template.</a:t>
            </a:r>
            <a:endParaRPr sz="1800">
              <a:solidFill>
                <a:schemeClr val="dk1"/>
              </a:solidFill>
              <a:latin typeface="Calibri"/>
              <a:ea typeface="Calibri"/>
              <a:cs typeface="Calibri"/>
              <a:sym typeface="Calibri"/>
            </a:endParaRPr>
          </a:p>
          <a:p>
            <a:pPr marL="5029200" lvl="0" indent="0" algn="l" rtl="0">
              <a:lnSpc>
                <a:spcPct val="107000"/>
              </a:lnSpc>
              <a:spcBef>
                <a:spcPts val="800"/>
              </a:spcBef>
              <a:spcAft>
                <a:spcPts val="0"/>
              </a:spcAft>
              <a:buNone/>
            </a:pPr>
            <a:r>
              <a:rPr lang="en-US" sz="1600">
                <a:solidFill>
                  <a:schemeClr val="dk1"/>
                </a:solidFill>
              </a:rPr>
              <a:t>   2014</a:t>
            </a:r>
            <a:endParaRPr sz="1600">
              <a:solidFill>
                <a:schemeClr val="dk1"/>
              </a:solidFill>
            </a:endParaRPr>
          </a:p>
          <a:p>
            <a:pPr marL="5029200" lvl="0" indent="0" algn="l" rtl="0">
              <a:lnSpc>
                <a:spcPct val="107000"/>
              </a:lnSpc>
              <a:spcBef>
                <a:spcPts val="800"/>
              </a:spcBef>
              <a:spcAft>
                <a:spcPts val="0"/>
              </a:spcAft>
              <a:buNone/>
            </a:pPr>
            <a:r>
              <a:rPr lang="en-US" sz="1600" u="sng">
                <a:solidFill>
                  <a:schemeClr val="dk1"/>
                </a:solidFill>
              </a:rPr>
              <a:t>  -1941</a:t>
            </a:r>
            <a:endParaRPr sz="1600" u="sng">
              <a:solidFill>
                <a:schemeClr val="dk1"/>
              </a:solidFill>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3: Work from right to left. Subtract 1 from 4.</a:t>
            </a:r>
            <a:endParaRPr sz="1800">
              <a:solidFill>
                <a:schemeClr val="dk1"/>
              </a:solidFill>
              <a:latin typeface="Calibri"/>
              <a:ea typeface="Calibri"/>
              <a:cs typeface="Calibri"/>
              <a:sym typeface="Calibri"/>
            </a:endParaRPr>
          </a:p>
          <a:p>
            <a:pPr marL="5029200" lvl="0" indent="0" algn="l" rtl="0">
              <a:lnSpc>
                <a:spcPct val="107000"/>
              </a:lnSpc>
              <a:spcBef>
                <a:spcPts val="800"/>
              </a:spcBef>
              <a:spcAft>
                <a:spcPts val="0"/>
              </a:spcAft>
              <a:buNone/>
            </a:pPr>
            <a:r>
              <a:rPr lang="en-US" sz="1600">
                <a:solidFill>
                  <a:schemeClr val="dk1"/>
                </a:solidFill>
              </a:rPr>
              <a:t>   2014</a:t>
            </a:r>
            <a:endParaRPr sz="1600">
              <a:solidFill>
                <a:schemeClr val="dk1"/>
              </a:solidFill>
            </a:endParaRPr>
          </a:p>
          <a:p>
            <a:pPr marL="5029200" lvl="0" indent="0" algn="l" rtl="0">
              <a:lnSpc>
                <a:spcPct val="107000"/>
              </a:lnSpc>
              <a:spcBef>
                <a:spcPts val="800"/>
              </a:spcBef>
              <a:spcAft>
                <a:spcPts val="0"/>
              </a:spcAft>
              <a:buNone/>
            </a:pPr>
            <a:r>
              <a:rPr lang="en-US" sz="1600" u="sng">
                <a:solidFill>
                  <a:schemeClr val="dk1"/>
                </a:solidFill>
              </a:rPr>
              <a:t>  -1941</a:t>
            </a:r>
            <a:endParaRPr sz="1600" u="sng">
              <a:solidFill>
                <a:schemeClr val="dk1"/>
              </a:solidFill>
            </a:endParaRPr>
          </a:p>
          <a:p>
            <a:pPr marL="5029200" lvl="0" indent="0" algn="l" rtl="0">
              <a:lnSpc>
                <a:spcPct val="107000"/>
              </a:lnSpc>
              <a:spcBef>
                <a:spcPts val="800"/>
              </a:spcBef>
              <a:spcAft>
                <a:spcPts val="0"/>
              </a:spcAft>
              <a:buNone/>
            </a:pPr>
            <a:r>
              <a:rPr lang="en-US" sz="1600">
                <a:solidFill>
                  <a:schemeClr val="dk1"/>
                </a:solidFill>
              </a:rPr>
              <a:t>       	3</a:t>
            </a:r>
            <a:endParaRPr sz="1600">
              <a:solidFill>
                <a:schemeClr val="dk1"/>
              </a:solidFill>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4. Got it. Now move one column to the left. Subtract 4 from 1.</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5. Realize that I cannot subtract 4 from 1.</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6. Remember that I need to “borrow” from the next column to the left.</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7. Notice there is nothing to borrow. (Perhaps also consider how I wasn’t going to ever give it back anyway.)</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8. Borrow from the 2 in the far left column. Make it a 1.</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Step 9. Think of the “0” in the top row as a 10. Wedge a tiny 1 between the 2 and the 0. Some might want to make it a little higher than the 0.</a:t>
            </a:r>
            <a:endParaRPr sz="1800">
              <a:solidFill>
                <a:schemeClr val="dk1"/>
              </a:solidFill>
              <a:latin typeface="Calibri"/>
              <a:ea typeface="Calibri"/>
              <a:cs typeface="Calibri"/>
              <a:sym typeface="Calibri"/>
            </a:endParaRPr>
          </a:p>
          <a:p>
            <a:pPr marL="0" lvl="0" indent="0" algn="l" rtl="0">
              <a:spcBef>
                <a:spcPts val="800"/>
              </a:spcBef>
              <a:spcAft>
                <a:spcPts val="0"/>
              </a:spcAft>
              <a:buNone/>
            </a:pPr>
            <a:r>
              <a:rPr lang="en-US" sz="1800">
                <a:solidFill>
                  <a:schemeClr val="dk1"/>
                </a:solidFill>
                <a:latin typeface="Calibri"/>
                <a:ea typeface="Calibri"/>
                <a:cs typeface="Calibri"/>
                <a:sym typeface="Calibri"/>
              </a:rPr>
              <a:t>Step 10. Now borrow from the newly made 10. Make it a 9 by crossing out the 0 and 1 you just created during the previous step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1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1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1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1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1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1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07"/>
          <p:cNvSpPr/>
          <p:nvPr/>
        </p:nvSpPr>
        <p:spPr>
          <a:xfrm>
            <a:off x="750381" y="476060"/>
            <a:ext cx="75072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Step 11. Wedge a tiny 1 to the left of the original 1. I now have something that looks like this: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18" name="Google Shape;918;p107"/>
          <p:cNvPicPr preferRelativeResize="0"/>
          <p:nvPr/>
        </p:nvPicPr>
        <p:blipFill rotWithShape="1">
          <a:blip r:embed="rId3">
            <a:alphaModFix/>
          </a:blip>
          <a:srcRect/>
          <a:stretch/>
        </p:blipFill>
        <p:spPr>
          <a:xfrm>
            <a:off x="4906470" y="933611"/>
            <a:ext cx="2192942" cy="1861451"/>
          </a:xfrm>
          <a:prstGeom prst="rect">
            <a:avLst/>
          </a:prstGeom>
          <a:noFill/>
          <a:ln>
            <a:noFill/>
          </a:ln>
        </p:spPr>
      </p:pic>
      <p:sp>
        <p:nvSpPr>
          <p:cNvPr id="919" name="Google Shape;919;p107"/>
          <p:cNvSpPr/>
          <p:nvPr/>
        </p:nvSpPr>
        <p:spPr>
          <a:xfrm>
            <a:off x="750369" y="3360325"/>
            <a:ext cx="8306700" cy="1554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12. Subtract 4 from the newly-made 11. Get 7.</a:t>
            </a:r>
            <a:endParaRPr/>
          </a:p>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13. Subtract 9 from 9.</a:t>
            </a:r>
            <a:endParaRPr/>
          </a:p>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14. Subtract 1 from 1.</a:t>
            </a:r>
            <a:endParaRPr/>
          </a:p>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15. Declare the answer to be 73.</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08"/>
          <p:cNvPicPr preferRelativeResize="0">
            <a:picLocks noGrp="1"/>
          </p:cNvPicPr>
          <p:nvPr>
            <p:ph type="body" idx="1"/>
          </p:nvPr>
        </p:nvPicPr>
        <p:blipFill rotWithShape="1">
          <a:blip r:embed="rId3">
            <a:alphaModFix/>
          </a:blip>
          <a:srcRect/>
          <a:stretch/>
        </p:blipFill>
        <p:spPr>
          <a:xfrm>
            <a:off x="2030432" y="164916"/>
            <a:ext cx="8276324" cy="4682784"/>
          </a:xfrm>
          <a:prstGeom prst="rect">
            <a:avLst/>
          </a:prstGeom>
          <a:noFill/>
          <a:ln>
            <a:noFill/>
          </a:ln>
        </p:spPr>
      </p:pic>
      <p:sp>
        <p:nvSpPr>
          <p:cNvPr id="925" name="Google Shape;925;p108"/>
          <p:cNvSpPr txBox="1"/>
          <p:nvPr/>
        </p:nvSpPr>
        <p:spPr>
          <a:xfrm>
            <a:off x="1078120" y="4988605"/>
            <a:ext cx="10180948" cy="1015663"/>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This item is coded as C. The question asks students to represent fractions on a number line diagram which requires a strong understanding of fractions as numbers, including the meaning of the numerator and denominator and how that relates to the way the number line partitioned.</a:t>
            </a:r>
            <a:endParaRPr/>
          </a:p>
        </p:txBody>
      </p:sp>
      <p:sp>
        <p:nvSpPr>
          <p:cNvPr id="926" name="Google Shape;926;p108"/>
          <p:cNvSpPr/>
          <p:nvPr/>
        </p:nvSpPr>
        <p:spPr>
          <a:xfrm>
            <a:off x="2139885" y="195527"/>
            <a:ext cx="348791" cy="3347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109"/>
          <p:cNvPicPr preferRelativeResize="0">
            <a:picLocks noGrp="1"/>
          </p:cNvPicPr>
          <p:nvPr>
            <p:ph type="body" idx="1"/>
          </p:nvPr>
        </p:nvPicPr>
        <p:blipFill rotWithShape="1">
          <a:blip r:embed="rId3">
            <a:alphaModFix/>
          </a:blip>
          <a:srcRect/>
          <a:stretch/>
        </p:blipFill>
        <p:spPr>
          <a:xfrm>
            <a:off x="1915113" y="1936555"/>
            <a:ext cx="8078970" cy="1791141"/>
          </a:xfrm>
          <a:prstGeom prst="rect">
            <a:avLst/>
          </a:prstGeom>
          <a:noFill/>
          <a:ln>
            <a:noFill/>
          </a:ln>
        </p:spPr>
      </p:pic>
      <p:sp>
        <p:nvSpPr>
          <p:cNvPr id="932" name="Google Shape;932;p109"/>
          <p:cNvSpPr txBox="1"/>
          <p:nvPr/>
        </p:nvSpPr>
        <p:spPr>
          <a:xfrm>
            <a:off x="1071513" y="4986779"/>
            <a:ext cx="10180948" cy="1200329"/>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This item is coded as P-A. The item resembles a standard application of mathematics in the real world, computing total cost based on a unit rate. Students use procedural skill to compute the total cost.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Identifying Concepts, Procedures, and Applications</a:t>
            </a:r>
            <a:endParaRPr/>
          </a:p>
        </p:txBody>
      </p:sp>
      <p:sp>
        <p:nvSpPr>
          <p:cNvPr id="939" name="Google Shape;939;p1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It’s a conceptual understanding item if…</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It assesses a mathematical concept</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It rewards understanding of a targeted concept over brute force skill.</a:t>
            </a:r>
            <a:endParaRPr/>
          </a:p>
          <a:p>
            <a:pPr marL="457200" marR="0" lvl="1" indent="0" algn="l" rtl="0">
              <a:spcBef>
                <a:spcPts val="400"/>
              </a:spcBef>
              <a:spcAft>
                <a:spcPts val="0"/>
              </a:spcAft>
              <a:buClr>
                <a:srgbClr val="3F3F39"/>
              </a:buClr>
              <a:buSzPts val="2000"/>
              <a:buNone/>
            </a:pPr>
            <a:endParaRPr>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It’s a procedural skill and/or fluency item if…</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Students use a known, step-by-step process to solve the item</a:t>
            </a:r>
            <a:endParaRPr/>
          </a:p>
          <a:p>
            <a:pPr marL="742950" marR="0" lvl="1" indent="-285750" algn="l" rtl="0">
              <a:spcBef>
                <a:spcPts val="400"/>
              </a:spcBef>
              <a:spcAft>
                <a:spcPts val="0"/>
              </a:spcAft>
              <a:buClr>
                <a:srgbClr val="3F3F39"/>
              </a:buClr>
              <a:buSzPts val="2000"/>
              <a:buFont typeface="Arial"/>
              <a:buChar char="–"/>
            </a:pPr>
            <a:r>
              <a:rPr lang="en-US">
                <a:latin typeface="Lucida Sans"/>
                <a:ea typeface="Lucida Sans"/>
                <a:cs typeface="Lucida Sans"/>
                <a:sym typeface="Lucida Sans"/>
              </a:rPr>
              <a:t>Students can solve from memory</a:t>
            </a:r>
            <a:endParaRPr/>
          </a:p>
          <a:p>
            <a:pPr marL="457200" marR="0" lvl="1" indent="0" algn="l" rtl="0">
              <a:spcBef>
                <a:spcPts val="400"/>
              </a:spcBef>
              <a:spcAft>
                <a:spcPts val="0"/>
              </a:spcAft>
              <a:buClr>
                <a:srgbClr val="3F3F39"/>
              </a:buClr>
              <a:buSzPts val="2000"/>
              <a:buNone/>
            </a:pPr>
            <a:endParaRPr>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It’s an application item if…</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There is a real-life, non-trivial context</a:t>
            </a:r>
            <a:endParaRPr>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11"/>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945" name="Google Shape;945;p111"/>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rgbClr val="50524F"/>
                </a:solidFill>
              </a:rPr>
              <a:t>Criterion C.1:  </a:t>
            </a:r>
            <a:r>
              <a:rPr lang="en-US">
                <a:solidFill>
                  <a:srgbClr val="50524F"/>
                </a:solidFill>
              </a:rPr>
              <a:t>Focusing strongly on the content most needed for success in later mathematics</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C.2:  </a:t>
            </a:r>
            <a:r>
              <a:rPr lang="en-US">
                <a:solidFill>
                  <a:srgbClr val="FF0000"/>
                </a:solidFill>
              </a:rPr>
              <a:t>Assessing a balance of concepts, procedures, and applications</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C.3:  </a:t>
            </a:r>
            <a:r>
              <a:rPr lang="en-US">
                <a:solidFill>
                  <a:srgbClr val="50524F"/>
                </a:solidFill>
              </a:rPr>
              <a:t>Connecting practice to content</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C.4:  </a:t>
            </a:r>
            <a:r>
              <a:rPr lang="en-US">
                <a:solidFill>
                  <a:srgbClr val="50524F"/>
                </a:solidFill>
              </a:rPr>
              <a:t>Requiring a range of cognitive demand</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C.5:  </a:t>
            </a:r>
            <a:r>
              <a:rPr lang="en-US">
                <a:solidFill>
                  <a:srgbClr val="50524F"/>
                </a:solidFill>
              </a:rPr>
              <a:t>Ensuring high-quality items and a variety of item types</a:t>
            </a:r>
            <a:endParaRPr>
              <a:solidFill>
                <a:srgbClr val="50524F"/>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946" name="Google Shape;946;p111"/>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12"/>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952" name="Google Shape;952;p112"/>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rgbClr val="50524F"/>
                </a:solidFill>
              </a:rPr>
              <a:t>Criterion C.1:  </a:t>
            </a:r>
            <a:r>
              <a:rPr lang="en-US">
                <a:solidFill>
                  <a:srgbClr val="50524F"/>
                </a:solidFill>
              </a:rPr>
              <a:t>Focusing strongly on the content most needed for success in later mathematics</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C.2:  </a:t>
            </a:r>
            <a:r>
              <a:rPr lang="en-US">
                <a:solidFill>
                  <a:srgbClr val="FF0000"/>
                </a:solidFill>
              </a:rPr>
              <a:t>Assessing a balance of concepts, procedures, and applications</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C.3:  </a:t>
            </a:r>
            <a:r>
              <a:rPr lang="en-US">
                <a:solidFill>
                  <a:srgbClr val="50524F"/>
                </a:solidFill>
              </a:rPr>
              <a:t>Connecting practice to content</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C.4:  </a:t>
            </a:r>
            <a:r>
              <a:rPr lang="en-US">
                <a:solidFill>
                  <a:srgbClr val="FF0000"/>
                </a:solidFill>
              </a:rPr>
              <a:t>Requiring a range of cognitive demand</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C.5:  </a:t>
            </a:r>
            <a:r>
              <a:rPr lang="en-US">
                <a:solidFill>
                  <a:srgbClr val="50524F"/>
                </a:solidFill>
              </a:rPr>
              <a:t>Ensuring high-quality items and a variety of item types</a:t>
            </a:r>
            <a:endParaRPr>
              <a:solidFill>
                <a:srgbClr val="50524F"/>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953" name="Google Shape;953;p112"/>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Depth Of Knowledge</a:t>
            </a:r>
            <a:endParaRPr/>
          </a:p>
        </p:txBody>
      </p:sp>
      <p:pic>
        <p:nvPicPr>
          <p:cNvPr id="959" name="Google Shape;959;p113"/>
          <p:cNvPicPr preferRelativeResize="0"/>
          <p:nvPr/>
        </p:nvPicPr>
        <p:blipFill rotWithShape="1">
          <a:blip r:embed="rId3">
            <a:alphaModFix/>
          </a:blip>
          <a:srcRect/>
          <a:stretch/>
        </p:blipFill>
        <p:spPr>
          <a:xfrm>
            <a:off x="1675197" y="1155308"/>
            <a:ext cx="8841606" cy="4970856"/>
          </a:xfrm>
          <a:prstGeom prst="rect">
            <a:avLst/>
          </a:prstGeom>
          <a:noFill/>
          <a:ln>
            <a:noFill/>
          </a:ln>
        </p:spPr>
      </p:pic>
      <p:sp>
        <p:nvSpPr>
          <p:cNvPr id="960" name="Google Shape;960;p113"/>
          <p:cNvSpPr/>
          <p:nvPr/>
        </p:nvSpPr>
        <p:spPr>
          <a:xfrm>
            <a:off x="1579401" y="6055494"/>
            <a:ext cx="2932385"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http://www.webbalign.org/Webbs-DOK-Levels-Summary.pdf</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966" name="Google Shape;966;p1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pic>
        <p:nvPicPr>
          <p:cNvPr id="967" name="Google Shape;967;p114"/>
          <p:cNvPicPr preferRelativeResize="0"/>
          <p:nvPr/>
        </p:nvPicPr>
        <p:blipFill rotWithShape="1">
          <a:blip r:embed="rId3">
            <a:alphaModFix/>
          </a:blip>
          <a:srcRect/>
          <a:stretch/>
        </p:blipFill>
        <p:spPr>
          <a:xfrm>
            <a:off x="698921" y="410369"/>
            <a:ext cx="1585913" cy="871538"/>
          </a:xfrm>
          <a:prstGeom prst="rect">
            <a:avLst/>
          </a:prstGeom>
          <a:noFill/>
          <a:ln>
            <a:noFill/>
          </a:ln>
        </p:spPr>
      </p:pic>
      <p:pic>
        <p:nvPicPr>
          <p:cNvPr id="968" name="Google Shape;968;p114" descr="CognitiveComplexityOnePager-Math (1) - Word"/>
          <p:cNvPicPr preferRelativeResize="0"/>
          <p:nvPr/>
        </p:nvPicPr>
        <p:blipFill rotWithShape="1">
          <a:blip r:embed="rId4">
            <a:alphaModFix/>
          </a:blip>
          <a:srcRect l="23399" t="27341" r="21314" b="11163"/>
          <a:stretch/>
        </p:blipFill>
        <p:spPr>
          <a:xfrm>
            <a:off x="1839799" y="1051184"/>
            <a:ext cx="8114906" cy="4892417"/>
          </a:xfrm>
          <a:prstGeom prst="rect">
            <a:avLst/>
          </a:prstGeom>
          <a:noFill/>
          <a:ln>
            <a:noFill/>
          </a:ln>
        </p:spPr>
      </p:pic>
      <p:sp>
        <p:nvSpPr>
          <p:cNvPr id="969" name="Google Shape;969;p114"/>
          <p:cNvSpPr/>
          <p:nvPr/>
        </p:nvSpPr>
        <p:spPr>
          <a:xfrm>
            <a:off x="1981201" y="6126164"/>
            <a:ext cx="5294669"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Calibri"/>
                <a:ea typeface="Calibri"/>
                <a:cs typeface="Calibri"/>
                <a:sym typeface="Calibri"/>
              </a:rPr>
              <a:t>http://www.parcconline.org/files/100/Mathematics%20Cognitive%20Complexity%20Framework/184/CognitiveComplexityOnePager-Math.docx</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15"/>
          <p:cNvSpPr txBox="1">
            <a:spLocks noGrp="1"/>
          </p:cNvSpPr>
          <p:nvPr>
            <p:ph type="title"/>
          </p:nvPr>
        </p:nvSpPr>
        <p:spPr>
          <a:xfrm>
            <a:off x="614313" y="274638"/>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Criterion C.4</a:t>
            </a:r>
            <a:endParaRPr>
              <a:solidFill>
                <a:srgbClr val="50524F"/>
              </a:solidFill>
            </a:endParaRPr>
          </a:p>
        </p:txBody>
      </p:sp>
      <p:sp>
        <p:nvSpPr>
          <p:cNvPr id="975" name="Google Shape;975;p115"/>
          <p:cNvSpPr txBox="1">
            <a:spLocks noGrp="1"/>
          </p:cNvSpPr>
          <p:nvPr>
            <p:ph type="body" idx="1"/>
          </p:nvPr>
        </p:nvSpPr>
        <p:spPr>
          <a:xfrm>
            <a:off x="1349603" y="1388235"/>
            <a:ext cx="9048161" cy="45261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rgbClr val="FF0000"/>
              </a:buClr>
              <a:buSzPts val="2400"/>
              <a:buNone/>
            </a:pPr>
            <a:r>
              <a:rPr lang="en-US">
                <a:solidFill>
                  <a:srgbClr val="FF0000"/>
                </a:solidFill>
              </a:rPr>
              <a:t>C.4 Requiring a range of cognitive demand: </a:t>
            </a:r>
            <a:r>
              <a:rPr lang="en-US"/>
              <a:t>The assessments require all students to demonstrate a range of higher-order, analytical thinking skills in mathematics based on the depth and complexity of college- and career-ready standards, allowing robust information to be gathered for students with varied levels of achievement. Assessments include questions, tasks, and prompts about the basic content of the grade or course as well as questions that reflect the complex challenge of college- and career-ready standards. </a:t>
            </a:r>
            <a:endParaRPr/>
          </a:p>
          <a:p>
            <a:pPr marL="0" lvl="0" indent="0" algn="l" rtl="0">
              <a:spcBef>
                <a:spcPts val="480"/>
              </a:spcBef>
              <a:spcAft>
                <a:spcPts val="0"/>
              </a:spcAft>
              <a:buClr>
                <a:srgbClr val="3F3F39"/>
              </a:buClr>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latin typeface="Lucida Sans"/>
              <a:ea typeface="Lucida Sans"/>
              <a:cs typeface="Lucida Sans"/>
              <a:sym typeface="Lucida Sans"/>
            </a:endParaRPr>
          </a:p>
        </p:txBody>
      </p:sp>
      <p:sp>
        <p:nvSpPr>
          <p:cNvPr id="530" name="Google Shape;530;p73"/>
          <p:cNvSpPr txBox="1">
            <a:spLocks noGrp="1"/>
          </p:cNvSpPr>
          <p:nvPr>
            <p:ph type="body" idx="1"/>
          </p:nvPr>
        </p:nvSpPr>
        <p:spPr>
          <a:xfrm>
            <a:off x="609600" y="1568359"/>
            <a:ext cx="10972800" cy="420167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a:latin typeface="Lucida Sans"/>
                <a:ea typeface="Lucida Sans"/>
                <a:cs typeface="Lucida Sans"/>
                <a:sym typeface="Lucida Sans"/>
              </a:rPr>
              <a:t>What do others </a:t>
            </a:r>
            <a:r>
              <a:rPr lang="en-US" i="1">
                <a:latin typeface="Lucida Sans"/>
                <a:ea typeface="Lucida Sans"/>
                <a:cs typeface="Lucida Sans"/>
                <a:sym typeface="Lucida Sans"/>
              </a:rPr>
              <a:t>hear</a:t>
            </a:r>
            <a:r>
              <a:rPr lang="en-US">
                <a:latin typeface="Lucida Sans"/>
                <a:ea typeface="Lucida Sans"/>
                <a:cs typeface="Lucida Sans"/>
                <a:sym typeface="Lucida Sans"/>
              </a:rPr>
              <a:t> when you use the word </a:t>
            </a:r>
            <a:r>
              <a:rPr lang="en-US" i="1">
                <a:latin typeface="Lucida Sans"/>
                <a:ea typeface="Lucida Sans"/>
                <a:cs typeface="Lucida Sans"/>
                <a:sym typeface="Lucida Sans"/>
              </a:rPr>
              <a:t>rigor</a:t>
            </a:r>
            <a:r>
              <a:rPr lang="en-US">
                <a:latin typeface="Lucida Sans"/>
                <a:ea typeface="Lucida Sans"/>
                <a:cs typeface="Lucida Sans"/>
                <a:sym typeface="Lucida Sans"/>
              </a:rPr>
              <a:t>?</a:t>
            </a:r>
            <a:endParaRPr/>
          </a:p>
          <a:p>
            <a:pPr marL="342900" lvl="0" indent="-190500" algn="l" rtl="0">
              <a:spcBef>
                <a:spcPts val="480"/>
              </a:spcBef>
              <a:spcAft>
                <a:spcPts val="0"/>
              </a:spcAft>
              <a:buClr>
                <a:srgbClr val="3F3F39"/>
              </a:buClr>
              <a:buSzPts val="2400"/>
              <a:buNone/>
            </a:pPr>
            <a:endParaRPr>
              <a:latin typeface="Lucida Sans"/>
              <a:ea typeface="Lucida Sans"/>
              <a:cs typeface="Lucida Sans"/>
              <a:sym typeface="Lucida Sans"/>
            </a:endParaRPr>
          </a:p>
          <a:p>
            <a:pPr marL="342900" lvl="0" indent="-190500" algn="l" rtl="0">
              <a:spcBef>
                <a:spcPts val="480"/>
              </a:spcBef>
              <a:spcAft>
                <a:spcPts val="0"/>
              </a:spcAft>
              <a:buClr>
                <a:srgbClr val="3F3F39"/>
              </a:buClr>
              <a:buSzPts val="2400"/>
              <a:buNone/>
            </a:pPr>
            <a:endParaRPr>
              <a:latin typeface="Lucida Sans"/>
              <a:ea typeface="Lucida Sans"/>
              <a:cs typeface="Lucida Sans"/>
              <a:sym typeface="Lucida Sans"/>
            </a:endParaRPr>
          </a:p>
          <a:p>
            <a:pPr marL="342900" lvl="0" indent="-342900" algn="l" rtl="0">
              <a:spcBef>
                <a:spcPts val="480"/>
              </a:spcBef>
              <a:spcAft>
                <a:spcPts val="0"/>
              </a:spcAft>
              <a:buClr>
                <a:srgbClr val="3F3F39"/>
              </a:buClr>
              <a:buSzPts val="2400"/>
              <a:buChar char="•"/>
            </a:pPr>
            <a:r>
              <a:rPr lang="en-US">
                <a:latin typeface="Lucida Sans"/>
                <a:ea typeface="Lucida Sans"/>
                <a:cs typeface="Lucida Sans"/>
                <a:sym typeface="Lucida Sans"/>
              </a:rPr>
              <a:t>What do you </a:t>
            </a:r>
            <a:r>
              <a:rPr lang="en-US" i="1">
                <a:latin typeface="Lucida Sans"/>
                <a:ea typeface="Lucida Sans"/>
                <a:cs typeface="Lucida Sans"/>
                <a:sym typeface="Lucida Sans"/>
              </a:rPr>
              <a:t>mean</a:t>
            </a:r>
            <a:r>
              <a:rPr lang="en-US">
                <a:latin typeface="Lucida Sans"/>
                <a:ea typeface="Lucida Sans"/>
                <a:cs typeface="Lucida Sans"/>
                <a:sym typeface="Lucida Sans"/>
              </a:rPr>
              <a:t> when you use the word </a:t>
            </a:r>
            <a:r>
              <a:rPr lang="en-US" i="1">
                <a:latin typeface="Lucida Sans"/>
                <a:ea typeface="Lucida Sans"/>
                <a:cs typeface="Lucida Sans"/>
                <a:sym typeface="Lucida Sans"/>
              </a:rPr>
              <a:t>rigor</a:t>
            </a:r>
            <a:r>
              <a:rPr lang="en-US">
                <a:latin typeface="Lucida Sans"/>
                <a:ea typeface="Lucida Sans"/>
                <a:cs typeface="Lucida Sans"/>
                <a:sym typeface="Lucida Sans"/>
              </a:rPr>
              <a:t>? 							Be as specific as possible.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Recommendation for New Classification System</a:t>
            </a:r>
            <a:endParaRPr/>
          </a:p>
        </p:txBody>
      </p:sp>
      <p:sp>
        <p:nvSpPr>
          <p:cNvPr id="981" name="Google Shape;981;p1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8100" lvl="0" indent="0" algn="l" rtl="0">
              <a:spcBef>
                <a:spcPts val="0"/>
              </a:spcBef>
              <a:spcAft>
                <a:spcPts val="0"/>
              </a:spcAft>
              <a:buClr>
                <a:srgbClr val="3F3F39"/>
              </a:buClr>
              <a:buSzPts val="2400"/>
              <a:buNone/>
            </a:pPr>
            <a:r>
              <a:rPr lang="en-US"/>
              <a:t>The CCSSO criterion C.4 suggests the use of classifications specific to the discipline and drawn from mathematical factors, such as </a:t>
            </a:r>
            <a:endParaRPr/>
          </a:p>
          <a:p>
            <a:pPr marL="342900" lvl="0" indent="-342900" algn="l" rtl="0">
              <a:spcBef>
                <a:spcPts val="480"/>
              </a:spcBef>
              <a:spcAft>
                <a:spcPts val="0"/>
              </a:spcAft>
              <a:buClr>
                <a:srgbClr val="3F3F39"/>
              </a:buClr>
              <a:buSzPts val="2400"/>
              <a:buChar char="•"/>
            </a:pPr>
            <a:r>
              <a:rPr lang="en-US"/>
              <a:t>the mathematical topic coverage,</a:t>
            </a:r>
            <a:endParaRPr/>
          </a:p>
          <a:p>
            <a:pPr marL="342900" lvl="0" indent="-342900" algn="l" rtl="0">
              <a:spcBef>
                <a:spcPts val="480"/>
              </a:spcBef>
              <a:spcAft>
                <a:spcPts val="0"/>
              </a:spcAft>
              <a:buClr>
                <a:srgbClr val="3F3F39"/>
              </a:buClr>
              <a:buSzPts val="2400"/>
              <a:buChar char="•"/>
            </a:pPr>
            <a:r>
              <a:rPr lang="en-US"/>
              <a:t>the nature of reasoning, </a:t>
            </a:r>
            <a:endParaRPr/>
          </a:p>
          <a:p>
            <a:pPr marL="342900" lvl="0" indent="-342900" algn="l" rtl="0">
              <a:spcBef>
                <a:spcPts val="480"/>
              </a:spcBef>
              <a:spcAft>
                <a:spcPts val="0"/>
              </a:spcAft>
              <a:buClr>
                <a:srgbClr val="3F3F39"/>
              </a:buClr>
              <a:buSzPts val="2400"/>
              <a:buChar char="•"/>
            </a:pPr>
            <a:r>
              <a:rPr lang="en-US"/>
              <a:t>the nature of computation, </a:t>
            </a:r>
            <a:endParaRPr/>
          </a:p>
          <a:p>
            <a:pPr marL="342900" lvl="0" indent="-342900" algn="l" rtl="0">
              <a:spcBef>
                <a:spcPts val="480"/>
              </a:spcBef>
              <a:spcAft>
                <a:spcPts val="0"/>
              </a:spcAft>
              <a:buClr>
                <a:srgbClr val="3F3F39"/>
              </a:buClr>
              <a:buSzPts val="2400"/>
              <a:buChar char="•"/>
            </a:pPr>
            <a:r>
              <a:rPr lang="en-US"/>
              <a:t>the nature of applications, and </a:t>
            </a:r>
            <a:endParaRPr/>
          </a:p>
          <a:p>
            <a:pPr marL="342900" lvl="0" indent="-342900" algn="l" rtl="0">
              <a:spcBef>
                <a:spcPts val="480"/>
              </a:spcBef>
              <a:spcAft>
                <a:spcPts val="0"/>
              </a:spcAft>
              <a:buClr>
                <a:srgbClr val="3F3F39"/>
              </a:buClr>
              <a:buSzPts val="2400"/>
              <a:buChar char="•"/>
            </a:pPr>
            <a:r>
              <a:rPr lang="en-US"/>
              <a:t>the required cognitive actions. </a:t>
            </a:r>
            <a:endParaRPr/>
          </a:p>
          <a:p>
            <a:pPr marL="342900" lvl="0" indent="-342900" algn="l" rtl="0">
              <a:spcBef>
                <a:spcPts val="480"/>
              </a:spcBef>
              <a:spcAft>
                <a:spcPts val="0"/>
              </a:spcAft>
              <a:buClr>
                <a:srgbClr val="3F3F39"/>
              </a:buClr>
              <a:buSzPts val="2400"/>
              <a:buFont typeface="Arial"/>
              <a:buChar char="✔️"/>
            </a:pPr>
            <a:r>
              <a:rPr lang="en-US"/>
              <a:t>This guidance presents the opportunity to build a stronger relationship between C.2 and C.4</a:t>
            </a:r>
            <a:br>
              <a:rPr lang="en-US"/>
            </a:b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So we tried to do just that…</a:t>
            </a:r>
            <a:endParaRPr/>
          </a:p>
        </p:txBody>
      </p:sp>
      <p:sp>
        <p:nvSpPr>
          <p:cNvPr id="987" name="Google Shape;987;p117"/>
          <p:cNvSpPr txBox="1">
            <a:spLocks noGrp="1"/>
          </p:cNvSpPr>
          <p:nvPr>
            <p:ph type="body" idx="1"/>
          </p:nvPr>
        </p:nvSpPr>
        <p:spPr>
          <a:xfrm>
            <a:off x="609600" y="4487159"/>
            <a:ext cx="10972800" cy="16390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9"/>
              </a:buClr>
              <a:buSzPts val="2400"/>
              <a:buNone/>
            </a:pPr>
            <a:r>
              <a:rPr lang="en-US"/>
              <a:t>How can we talk about procedural, conceptual, and application complexity?</a:t>
            </a:r>
            <a:endParaRPr/>
          </a:p>
        </p:txBody>
      </p:sp>
      <p:graphicFrame>
        <p:nvGraphicFramePr>
          <p:cNvPr id="988" name="Google Shape;988;p117"/>
          <p:cNvGraphicFramePr/>
          <p:nvPr/>
        </p:nvGraphicFramePr>
        <p:xfrm>
          <a:off x="1145930" y="1600201"/>
          <a:ext cx="9900125" cy="2504408"/>
        </p:xfrm>
        <a:graphic>
          <a:graphicData uri="http://schemas.openxmlformats.org/drawingml/2006/table">
            <a:tbl>
              <a:tblPr>
                <a:noFill/>
                <a:tableStyleId>{EE936E25-3B24-4565-8C5B-B43F9202B3C4}</a:tableStyleId>
              </a:tblPr>
              <a:tblGrid>
                <a:gridCol w="5367425">
                  <a:extLst>
                    <a:ext uri="{9D8B030D-6E8A-4147-A177-3AD203B41FA5}">
                      <a16:colId xmlns:a16="http://schemas.microsoft.com/office/drawing/2014/main" val="20000"/>
                    </a:ext>
                  </a:extLst>
                </a:gridCol>
                <a:gridCol w="2266350">
                  <a:extLst>
                    <a:ext uri="{9D8B030D-6E8A-4147-A177-3AD203B41FA5}">
                      <a16:colId xmlns:a16="http://schemas.microsoft.com/office/drawing/2014/main" val="20001"/>
                    </a:ext>
                  </a:extLst>
                </a:gridCol>
                <a:gridCol w="2266350">
                  <a:extLst>
                    <a:ext uri="{9D8B030D-6E8A-4147-A177-3AD203B41FA5}">
                      <a16:colId xmlns:a16="http://schemas.microsoft.com/office/drawing/2014/main" val="20002"/>
                    </a:ext>
                  </a:extLst>
                </a:gridCol>
              </a:tblGrid>
              <a:tr h="467600">
                <a:tc>
                  <a:txBody>
                    <a:bodyPr/>
                    <a:lstStyle/>
                    <a:p>
                      <a:pPr marL="19050" marR="0" lvl="0" indent="-6350" algn="l"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 </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does not involve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involves an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386175">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1190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and procedural skill expected by the grade level OR targets conceptual understanding but can also be answered using at least some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2"/>
                  </a:ext>
                </a:extLst>
              </a:tr>
              <a:tr h="40595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Students may explain, strategize, evaluate, determine, compare, or classify.</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Procedural Complexity</a:t>
            </a:r>
            <a:endParaRPr/>
          </a:p>
        </p:txBody>
      </p:sp>
      <p:graphicFrame>
        <p:nvGraphicFramePr>
          <p:cNvPr id="994" name="Google Shape;994;p118"/>
          <p:cNvGraphicFramePr/>
          <p:nvPr/>
        </p:nvGraphicFramePr>
        <p:xfrm>
          <a:off x="609600" y="1832833"/>
          <a:ext cx="11082375" cy="2551381"/>
        </p:xfrm>
        <a:graphic>
          <a:graphicData uri="http://schemas.openxmlformats.org/drawingml/2006/table">
            <a:tbl>
              <a:tblPr>
                <a:noFill/>
                <a:tableStyleId>{EE936E25-3B24-4565-8C5B-B43F9202B3C4}</a:tableStyleId>
              </a:tblPr>
              <a:tblGrid>
                <a:gridCol w="15875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gridCol w="4122775">
                  <a:extLst>
                    <a:ext uri="{9D8B030D-6E8A-4147-A177-3AD203B41FA5}">
                      <a16:colId xmlns:a16="http://schemas.microsoft.com/office/drawing/2014/main" val="20003"/>
                    </a:ext>
                  </a:extLst>
                </a:gridCol>
              </a:tblGrid>
              <a:tr h="284875">
                <a:tc>
                  <a:txBody>
                    <a:bodyPr/>
                    <a:lstStyle/>
                    <a:p>
                      <a:pPr marL="0" marR="0" lvl="0" indent="0" algn="just" rtl="0">
                        <a:lnSpc>
                          <a:spcPct val="111000"/>
                        </a:lnSpc>
                        <a:spcBef>
                          <a:spcPts val="0"/>
                        </a:spcBef>
                        <a:spcAft>
                          <a:spcPts val="0"/>
                        </a:spcAft>
                        <a:buNone/>
                      </a:pPr>
                      <a:r>
                        <a:rPr lang="en-US" sz="1700" b="1" u="none" strike="noStrike" cap="none">
                          <a:solidFill>
                            <a:srgbClr val="000000"/>
                          </a:solidFill>
                          <a:latin typeface="Calibri"/>
                          <a:ea typeface="Calibri"/>
                          <a:cs typeface="Calibri"/>
                          <a:sym typeface="Calibri"/>
                        </a:rPr>
                        <a:t> </a:t>
                      </a:r>
                      <a:endParaRPr sz="17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485200">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Procedural Complexity:</a:t>
                      </a:r>
                      <a:r>
                        <a:rPr lang="en-US" sz="2000" b="1" u="none" strike="noStrike" cap="none" baseline="30000">
                          <a:solidFill>
                            <a:schemeClr val="dk1"/>
                          </a:solidFill>
                          <a:latin typeface="Calibri"/>
                          <a:ea typeface="Calibri"/>
                          <a:cs typeface="Calibri"/>
                          <a:sym typeface="Calibri"/>
                        </a:rPr>
                        <a:t>1</a:t>
                      </a:r>
                      <a:r>
                        <a:rPr lang="en-US" sz="2000" b="1" u="none" strike="noStrike" cap="none">
                          <a:solidFill>
                            <a:schemeClr val="dk1"/>
                          </a:solidFill>
                          <a:latin typeface="Calibri"/>
                          <a:ea typeface="Calibri"/>
                          <a:cs typeface="Calibri"/>
                          <a:sym typeface="Calibri"/>
                        </a:rPr>
                        <a:t> </a:t>
                      </a:r>
                      <a:endParaRPr/>
                    </a:p>
                    <a:p>
                      <a:pPr marL="0" marR="0" lvl="0" indent="0" algn="just" rtl="0">
                        <a:lnSpc>
                          <a:spcPct val="111000"/>
                        </a:lnSpc>
                        <a:spcBef>
                          <a:spcPts val="0"/>
                        </a:spcBef>
                        <a:spcAft>
                          <a:spcPts val="0"/>
                        </a:spcAft>
                        <a:buNone/>
                      </a:pPr>
                      <a:r>
                        <a:rPr lang="en-US" sz="2000" b="1" u="none" strike="noStrike" cap="none">
                          <a:solidFill>
                            <a:srgbClr val="054275"/>
                          </a:solidFill>
                          <a:latin typeface="Calibri"/>
                          <a:ea typeface="Calibri"/>
                          <a:cs typeface="Calibri"/>
                          <a:sym typeface="Calibri"/>
                        </a:rPr>
                        <a:t> </a:t>
                      </a:r>
                      <a:endParaRPr sz="20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little procedural demand or procedural </a:t>
                      </a:r>
                      <a:r>
                        <a:rPr lang="en-US" sz="2000" b="0" i="0" u="none" strike="noStrike" cap="none">
                          <a:solidFill>
                            <a:schemeClr val="dk1"/>
                          </a:solidFill>
                          <a:latin typeface="Calibri"/>
                          <a:ea typeface="Calibri"/>
                          <a:cs typeface="Calibri"/>
                          <a:sym typeface="Calibri"/>
                        </a:rPr>
                        <a:t>demand</a:t>
                      </a:r>
                      <a:r>
                        <a:rPr lang="en-US" sz="2000" b="0" i="0" u="none" strike="noStrike" cap="none" baseline="30000">
                          <a:solidFill>
                            <a:schemeClr val="dk1"/>
                          </a:solidFill>
                          <a:latin typeface="Calibri"/>
                          <a:ea typeface="Calibri"/>
                          <a:cs typeface="Calibri"/>
                          <a:sym typeface="Calibri"/>
                        </a:rPr>
                        <a:t>2</a:t>
                      </a:r>
                      <a:r>
                        <a:rPr lang="en-US" sz="2000" b="0" i="0" u="none" strike="noStrike" cap="none">
                          <a:solidFill>
                            <a:schemeClr val="dk1"/>
                          </a:solidFill>
                          <a:latin typeface="Calibri"/>
                          <a:ea typeface="Calibri"/>
                          <a:cs typeface="Calibri"/>
                          <a:sym typeface="Calibri"/>
                        </a:rPr>
                        <a:t> i</a:t>
                      </a:r>
                      <a:r>
                        <a:rPr lang="en-US" sz="2000" u="none" strike="noStrike" cap="none">
                          <a:latin typeface="Calibri"/>
                          <a:ea typeface="Calibri"/>
                          <a:cs typeface="Calibri"/>
                          <a:sym typeface="Calibri"/>
                        </a:rPr>
                        <a:t>s below grade level.</a:t>
                      </a:r>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common or grade-level procedure(s) with friendly numbers. </a:t>
                      </a:r>
                      <a:endParaRPr/>
                    </a:p>
                    <a:p>
                      <a:pPr marL="0" marR="0" lvl="0" indent="0" algn="just" rtl="0">
                        <a:lnSpc>
                          <a:spcPct val="111000"/>
                        </a:lnSpc>
                        <a:spcBef>
                          <a:spcPts val="800"/>
                        </a:spcBef>
                        <a:spcAft>
                          <a:spcPts val="0"/>
                        </a:spcAft>
                        <a:buNone/>
                      </a:pPr>
                      <a:r>
                        <a:rPr lang="en-US" sz="2000" u="none" strike="noStrike" cap="none">
                          <a:solidFill>
                            <a:srgbClr val="000000"/>
                          </a:solidFill>
                          <a:latin typeface="Calibri"/>
                          <a:ea typeface="Calibri"/>
                          <a:cs typeface="Calibri"/>
                          <a:sym typeface="Calibri"/>
                        </a:rPr>
                        <a:t> </a:t>
                      </a:r>
                      <a:endParaRPr sz="20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common or grade-level procedure(s) with unfriendly numbers,</a:t>
                      </a:r>
                      <a:r>
                        <a:rPr lang="en-US" sz="2000" b="0" i="0" u="none" strike="noStrike" cap="none" baseline="30000">
                          <a:solidFill>
                            <a:schemeClr val="dk1"/>
                          </a:solidFill>
                          <a:latin typeface="Calibri"/>
                          <a:ea typeface="Calibri"/>
                          <a:cs typeface="Calibri"/>
                          <a:sym typeface="Calibri"/>
                        </a:rPr>
                        <a:t>3</a:t>
                      </a:r>
                      <a:r>
                        <a:rPr lang="en-US" sz="2000" u="none" strike="noStrike" cap="none">
                          <a:latin typeface="Calibri"/>
                          <a:ea typeface="Calibri"/>
                          <a:cs typeface="Calibri"/>
                          <a:sym typeface="Calibri"/>
                        </a:rPr>
                        <a:t> an unconventional combination of procedures, or requires unusual perseverance or organizational skills in the execution of the procedure(s).</a:t>
                      </a:r>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5" name="Google Shape;995;p118"/>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996" name="Google Shape;996;p118"/>
          <p:cNvSpPr/>
          <p:nvPr/>
        </p:nvSpPr>
        <p:spPr>
          <a:xfrm>
            <a:off x="521322" y="5541389"/>
            <a:ext cx="11149356" cy="584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3"/>
              </a:rPr>
              <a:t>[1]</a:t>
            </a:r>
            <a:r>
              <a:rPr lang="en-US" sz="800" b="0" i="0" u="none" strike="noStrike" cap="none">
                <a:solidFill>
                  <a:srgbClr val="181717"/>
                </a:solidFill>
                <a:latin typeface="Lucida Sans"/>
                <a:ea typeface="Lucida Sans"/>
                <a:cs typeface="Lucida Sans"/>
                <a:sym typeface="Lucida Sans"/>
              </a:rPr>
              <a:t> This is based on the </a:t>
            </a:r>
            <a:r>
              <a:rPr lang="en-US" sz="800" b="0" i="1" u="none" strike="noStrike" cap="none">
                <a:solidFill>
                  <a:srgbClr val="181717"/>
                </a:solidFill>
                <a:latin typeface="Lucida Sans"/>
                <a:ea typeface="Lucida Sans"/>
                <a:cs typeface="Lucida Sans"/>
                <a:sym typeface="Lucida Sans"/>
              </a:rPr>
              <a:t>NAEP States Item to Item Comparison Study</a:t>
            </a:r>
            <a:r>
              <a:rPr lang="en-US" sz="800" b="0" i="0" u="none" strike="noStrike" cap="none">
                <a:solidFill>
                  <a:srgbClr val="181717"/>
                </a:solidFill>
                <a:latin typeface="Lucida Sans"/>
                <a:ea typeface="Lucida Sans"/>
                <a:cs typeface="Lucida Sans"/>
                <a:sym typeface="Lucida Sans"/>
              </a:rPr>
              <a:t>, NAEP Validity Studies Panel; Philip Daro, Gerunda Hughes, Sami Kamito, Fran Stancavage, Natalie Tucker-Bradway; American Institutes for Research, 2018. </a:t>
            </a:r>
            <a:endParaRPr sz="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4"/>
              </a:rPr>
              <a:t>[2]</a:t>
            </a:r>
            <a:r>
              <a:rPr lang="en-US" sz="800" b="0" i="0" u="none" strike="noStrike" cap="none">
                <a:solidFill>
                  <a:srgbClr val="181717"/>
                </a:solidFill>
                <a:latin typeface="Lucida Sans"/>
                <a:ea typeface="Lucida Sans"/>
                <a:cs typeface="Lucida Sans"/>
                <a:sym typeface="Lucida Sans"/>
              </a:rPr>
              <a:t> A procedure is a step by step sequence that can be memorized and executed without understanding or attending to the meaning of the quantities; a procedure is useful for a class of problems or situations. Computations that are likely to be known from memory are considered procedural.</a:t>
            </a:r>
            <a:endParaRPr sz="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5"/>
              </a:rPr>
              <a:t>[3]</a:t>
            </a:r>
            <a:r>
              <a:rPr lang="en-US" sz="800" b="0" i="0" u="none" strike="noStrike" cap="none">
                <a:solidFill>
                  <a:srgbClr val="181717"/>
                </a:solidFill>
                <a:latin typeface="Lucida Sans"/>
                <a:ea typeface="Lucida Sans"/>
                <a:cs typeface="Lucida Sans"/>
                <a:sym typeface="Lucida Sans"/>
              </a:rPr>
              <a:t> Unfriendly numbers: The student is likely to get the problem wrong not because of the targeted procedure but because of the numbers involved. </a:t>
            </a:r>
            <a:endParaRPr sz="1800" b="0" i="0" u="none" strike="noStrike" cap="none">
              <a:solidFill>
                <a:schemeClr val="dk1"/>
              </a:solidFill>
              <a:latin typeface="Lucida Sans"/>
              <a:ea typeface="Lucida Sans"/>
              <a:cs typeface="Lucida Sans"/>
              <a:sym typeface="Lucida Sans"/>
            </a:endParaRPr>
          </a:p>
        </p:txBody>
      </p:sp>
      <p:sp>
        <p:nvSpPr>
          <p:cNvPr id="997" name="Google Shape;997;p118"/>
          <p:cNvSpPr/>
          <p:nvPr/>
        </p:nvSpPr>
        <p:spPr>
          <a:xfrm>
            <a:off x="2235200" y="2154464"/>
            <a:ext cx="2552700" cy="2213768"/>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8" name="Google Shape;998;p118"/>
          <p:cNvSpPr/>
          <p:nvPr/>
        </p:nvSpPr>
        <p:spPr>
          <a:xfrm>
            <a:off x="4841081" y="2154464"/>
            <a:ext cx="2695403" cy="2213768"/>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118"/>
          <p:cNvSpPr/>
          <p:nvPr/>
        </p:nvSpPr>
        <p:spPr>
          <a:xfrm>
            <a:off x="7604125" y="2155451"/>
            <a:ext cx="4060203" cy="221278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Conceptual Complexity</a:t>
            </a:r>
            <a:endParaRPr/>
          </a:p>
        </p:txBody>
      </p:sp>
      <p:graphicFrame>
        <p:nvGraphicFramePr>
          <p:cNvPr id="1005" name="Google Shape;1005;p119"/>
          <p:cNvGraphicFramePr/>
          <p:nvPr/>
        </p:nvGraphicFramePr>
        <p:xfrm>
          <a:off x="565150" y="1379539"/>
          <a:ext cx="11061700" cy="3647907"/>
        </p:xfrm>
        <a:graphic>
          <a:graphicData uri="http://schemas.openxmlformats.org/drawingml/2006/table">
            <a:tbl>
              <a:tblPr>
                <a:noFill/>
                <a:tableStyleId>{EE936E25-3B24-4565-8C5B-B43F9202B3C4}</a:tableStyleId>
              </a:tblPr>
              <a:tblGrid>
                <a:gridCol w="1670050">
                  <a:extLst>
                    <a:ext uri="{9D8B030D-6E8A-4147-A177-3AD203B41FA5}">
                      <a16:colId xmlns:a16="http://schemas.microsoft.com/office/drawing/2014/main" val="20000"/>
                    </a:ext>
                  </a:extLst>
                </a:gridCol>
                <a:gridCol w="2425700">
                  <a:extLst>
                    <a:ext uri="{9D8B030D-6E8A-4147-A177-3AD203B41FA5}">
                      <a16:colId xmlns:a16="http://schemas.microsoft.com/office/drawing/2014/main" val="20001"/>
                    </a:ext>
                  </a:extLst>
                </a:gridCol>
                <a:gridCol w="3683000">
                  <a:extLst>
                    <a:ext uri="{9D8B030D-6E8A-4147-A177-3AD203B41FA5}">
                      <a16:colId xmlns:a16="http://schemas.microsoft.com/office/drawing/2014/main" val="20002"/>
                    </a:ext>
                  </a:extLst>
                </a:gridCol>
                <a:gridCol w="3282950">
                  <a:extLst>
                    <a:ext uri="{9D8B030D-6E8A-4147-A177-3AD203B41FA5}">
                      <a16:colId xmlns:a16="http://schemas.microsoft.com/office/drawing/2014/main" val="20003"/>
                    </a:ext>
                  </a:extLst>
                </a:gridCol>
              </a:tblGrid>
              <a:tr h="299425">
                <a:tc>
                  <a:txBody>
                    <a:bodyPr/>
                    <a:lstStyle/>
                    <a:p>
                      <a:pPr marL="0" marR="0" lvl="0" indent="0" algn="just" rtl="0">
                        <a:lnSpc>
                          <a:spcPct val="111000"/>
                        </a:lnSpc>
                        <a:spcBef>
                          <a:spcPts val="0"/>
                        </a:spcBef>
                        <a:spcAft>
                          <a:spcPts val="0"/>
                        </a:spcAft>
                        <a:buNone/>
                      </a:pPr>
                      <a:endParaRPr sz="17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2037375">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Conceptual Complexity:</a:t>
                      </a:r>
                      <a:r>
                        <a:rPr lang="en-US" sz="2000" b="1" u="none" strike="noStrike" cap="none" baseline="30000">
                          <a:solidFill>
                            <a:schemeClr val="dk1"/>
                          </a:solidFill>
                          <a:latin typeface="Calibri"/>
                          <a:ea typeface="Calibri"/>
                          <a:cs typeface="Calibri"/>
                          <a:sym typeface="Calibri"/>
                        </a:rPr>
                        <a:t>1</a:t>
                      </a:r>
                      <a:r>
                        <a:rPr lang="en-US" sz="2000" b="1" u="none" strike="noStrike" cap="none">
                          <a:solidFill>
                            <a:schemeClr val="dk1"/>
                          </a:solidFill>
                          <a:latin typeface="Calibri"/>
                          <a:ea typeface="Calibri"/>
                          <a:cs typeface="Calibri"/>
                          <a:sym typeface="Calibri"/>
                        </a:rPr>
                        <a:t> </a:t>
                      </a:r>
                      <a:endParaRPr sz="20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20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students to recall or recognize a grade-level concept. The student does not need to relate concepts or demonstrate a line of reasoning.</a:t>
                      </a:r>
                      <a:endParaRPr/>
                    </a:p>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Students may need to relate multiple grade-level concepts of different types, create multiple representations or solutions, or connect concepts with procedures or strategies. The student must do some reasoning, but may not need to demonstrate a line of reasoning.</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students to relate multiple grade-level concepts and to evidence reasoning, planning, analysis, judgment, and/or creative thought OR work with a sophisticated (nontypical) line of reasoning.</a:t>
                      </a:r>
                      <a:endParaRPr/>
                    </a:p>
                    <a:p>
                      <a:pPr marL="0" marR="0" lvl="0" indent="0" algn="l" rtl="0">
                        <a:lnSpc>
                          <a:spcPct val="107000"/>
                        </a:lnSpc>
                        <a:spcBef>
                          <a:spcPts val="800"/>
                        </a:spcBef>
                        <a:spcAft>
                          <a:spcPts val="0"/>
                        </a:spcAft>
                        <a:buNone/>
                      </a:pPr>
                      <a:endParaRPr sz="2000" u="none" strike="noStrike" cap="none">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06" name="Google Shape;1006;p119"/>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007" name="Google Shape;1007;p119"/>
          <p:cNvSpPr/>
          <p:nvPr/>
        </p:nvSpPr>
        <p:spPr>
          <a:xfrm>
            <a:off x="534644" y="5931387"/>
            <a:ext cx="10228836" cy="2154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3"/>
              </a:rPr>
              <a:t>[4]</a:t>
            </a:r>
            <a:r>
              <a:rPr lang="en-US" sz="800" b="0" i="0" u="none" strike="noStrike" cap="none">
                <a:solidFill>
                  <a:srgbClr val="181717"/>
                </a:solidFill>
                <a:latin typeface="Lucida Sans"/>
                <a:ea typeface="Lucida Sans"/>
                <a:cs typeface="Lucida Sans"/>
                <a:sym typeface="Lucida Sans"/>
              </a:rPr>
              <a:t> This is based on the conceptual aspects of the </a:t>
            </a:r>
            <a:r>
              <a:rPr lang="en-US" sz="800" b="0" i="1" u="none" strike="noStrike" cap="none">
                <a:solidFill>
                  <a:srgbClr val="181717"/>
                </a:solidFill>
                <a:latin typeface="Lucida Sans"/>
                <a:ea typeface="Lucida Sans"/>
                <a:cs typeface="Lucida Sans"/>
                <a:sym typeface="Lucida Sans"/>
              </a:rPr>
              <a:t>Mathematics Framework for the 2015 National Assessment of Educational Progress</a:t>
            </a:r>
            <a:r>
              <a:rPr lang="en-US" sz="800" b="0" i="0" u="none" strike="noStrike" cap="none">
                <a:solidFill>
                  <a:srgbClr val="181717"/>
                </a:solidFill>
                <a:latin typeface="Lucida Sans"/>
                <a:ea typeface="Lucida Sans"/>
                <a:cs typeface="Lucida Sans"/>
                <a:sym typeface="Lucida Sans"/>
              </a:rPr>
              <a:t>; National Assessment Governing Board, 2014. </a:t>
            </a:r>
            <a:endParaRPr sz="1800" b="0" i="0" u="none" strike="noStrike" cap="none">
              <a:solidFill>
                <a:schemeClr val="dk1"/>
              </a:solidFill>
              <a:latin typeface="Lucida Sans"/>
              <a:ea typeface="Lucida Sans"/>
              <a:cs typeface="Lucida Sans"/>
              <a:sym typeface="Lucida Sans"/>
            </a:endParaRPr>
          </a:p>
        </p:txBody>
      </p:sp>
      <p:sp>
        <p:nvSpPr>
          <p:cNvPr id="1008" name="Google Shape;1008;p119"/>
          <p:cNvSpPr/>
          <p:nvPr/>
        </p:nvSpPr>
        <p:spPr>
          <a:xfrm>
            <a:off x="2305742" y="1716314"/>
            <a:ext cx="2369172" cy="3262086"/>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119"/>
          <p:cNvSpPr/>
          <p:nvPr/>
        </p:nvSpPr>
        <p:spPr>
          <a:xfrm>
            <a:off x="4710456" y="1716314"/>
            <a:ext cx="3596587" cy="3262086"/>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0" name="Google Shape;1010;p119"/>
          <p:cNvSpPr/>
          <p:nvPr/>
        </p:nvSpPr>
        <p:spPr>
          <a:xfrm>
            <a:off x="8382000" y="1717301"/>
            <a:ext cx="3200400" cy="3260632"/>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0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0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Application Complexity</a:t>
            </a:r>
            <a:endParaRPr/>
          </a:p>
        </p:txBody>
      </p:sp>
      <p:graphicFrame>
        <p:nvGraphicFramePr>
          <p:cNvPr id="1016" name="Google Shape;1016;p120"/>
          <p:cNvGraphicFramePr/>
          <p:nvPr/>
        </p:nvGraphicFramePr>
        <p:xfrm>
          <a:off x="609600" y="1531253"/>
          <a:ext cx="10870075" cy="3304858"/>
        </p:xfrm>
        <a:graphic>
          <a:graphicData uri="http://schemas.openxmlformats.org/drawingml/2006/table">
            <a:tbl>
              <a:tblPr>
                <a:noFill/>
                <a:tableStyleId>{EE936E25-3B24-4565-8C5B-B43F9202B3C4}</a:tableStyleId>
              </a:tblPr>
              <a:tblGrid>
                <a:gridCol w="1498325">
                  <a:extLst>
                    <a:ext uri="{9D8B030D-6E8A-4147-A177-3AD203B41FA5}">
                      <a16:colId xmlns:a16="http://schemas.microsoft.com/office/drawing/2014/main" val="20000"/>
                    </a:ext>
                  </a:extLst>
                </a:gridCol>
                <a:gridCol w="2204175">
                  <a:extLst>
                    <a:ext uri="{9D8B030D-6E8A-4147-A177-3AD203B41FA5}">
                      <a16:colId xmlns:a16="http://schemas.microsoft.com/office/drawing/2014/main" val="20001"/>
                    </a:ext>
                  </a:extLst>
                </a:gridCol>
                <a:gridCol w="4013725">
                  <a:extLst>
                    <a:ext uri="{9D8B030D-6E8A-4147-A177-3AD203B41FA5}">
                      <a16:colId xmlns:a16="http://schemas.microsoft.com/office/drawing/2014/main" val="20002"/>
                    </a:ext>
                  </a:extLst>
                </a:gridCol>
                <a:gridCol w="3153850">
                  <a:extLst>
                    <a:ext uri="{9D8B030D-6E8A-4147-A177-3AD203B41FA5}">
                      <a16:colId xmlns:a16="http://schemas.microsoft.com/office/drawing/2014/main" val="20003"/>
                    </a:ext>
                  </a:extLst>
                </a:gridCol>
              </a:tblGrid>
              <a:tr h="279400">
                <a:tc>
                  <a:txBody>
                    <a:bodyPr/>
                    <a:lstStyle/>
                    <a:p>
                      <a:pPr marL="0" marR="0" lvl="0" indent="0" algn="just" rtl="0">
                        <a:lnSpc>
                          <a:spcPct val="111000"/>
                        </a:lnSpc>
                        <a:spcBef>
                          <a:spcPts val="0"/>
                        </a:spcBef>
                        <a:spcAft>
                          <a:spcPts val="0"/>
                        </a:spcAft>
                        <a:buNone/>
                      </a:pPr>
                      <a:r>
                        <a:rPr lang="en-US" sz="1700" b="1" u="none" strike="noStrike" cap="none">
                          <a:solidFill>
                            <a:srgbClr val="000000"/>
                          </a:solidFill>
                          <a:latin typeface="Calibri"/>
                          <a:ea typeface="Calibri"/>
                          <a:cs typeface="Calibri"/>
                          <a:sym typeface="Calibri"/>
                        </a:rPr>
                        <a:t> </a:t>
                      </a:r>
                      <a:endParaRPr sz="17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939075">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Application Complexity:</a:t>
                      </a:r>
                      <a:endParaRPr/>
                    </a:p>
                    <a:p>
                      <a:pPr marL="0" marR="0" lvl="0" indent="0" algn="just" rtl="0">
                        <a:lnSpc>
                          <a:spcPct val="111000"/>
                        </a:lnSpc>
                        <a:spcBef>
                          <a:spcPts val="0"/>
                        </a:spcBef>
                        <a:spcAft>
                          <a:spcPts val="0"/>
                        </a:spcAft>
                        <a:buNone/>
                      </a:pPr>
                      <a:r>
                        <a:rPr lang="en-US" sz="2000" b="1" u="none" strike="noStrike" cap="none">
                          <a:solidFill>
                            <a:srgbClr val="0E6641"/>
                          </a:solidFill>
                          <a:latin typeface="Calibri"/>
                          <a:ea typeface="Calibri"/>
                          <a:cs typeface="Calibri"/>
                          <a:sym typeface="Calibri"/>
                        </a:rPr>
                        <a:t> </a:t>
                      </a:r>
                      <a:endParaRPr sz="2000" u="none" strike="noStrike" cap="none">
                        <a:solidFill>
                          <a:srgbClr val="0E664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an application of mathematics, but the required mathematics is either directly indicated or obvious.</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an application of mathematics and requires an interpretation of the context to determine the procedure or concept (may include extraneous information). The mathematics is not immediately obvious. Solving the problem requires students to decide what to do.</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1000"/>
                        </a:lnSpc>
                        <a:spcBef>
                          <a:spcPts val="0"/>
                        </a:spcBef>
                        <a:spcAft>
                          <a:spcPts val="0"/>
                        </a:spcAft>
                        <a:buNone/>
                      </a:pPr>
                      <a:r>
                        <a:rPr lang="en-US" sz="2000" u="none" strike="noStrike" cap="none">
                          <a:solidFill>
                            <a:srgbClr val="181717"/>
                          </a:solidFill>
                          <a:latin typeface="Calibri"/>
                          <a:ea typeface="Calibri"/>
                          <a:cs typeface="Calibri"/>
                          <a:sym typeface="Calibri"/>
                        </a:rPr>
                        <a:t>In addition to an interpretation of the context, solving the problem requires recognizing important features, and formulating, computing, and interpreting results as part of a modeling process.</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017" name="Google Shape;1017;p120"/>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018" name="Google Shape;1018;p120"/>
          <p:cNvSpPr/>
          <p:nvPr/>
        </p:nvSpPr>
        <p:spPr>
          <a:xfrm>
            <a:off x="2142302" y="1836677"/>
            <a:ext cx="2124898" cy="297821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120"/>
          <p:cNvSpPr/>
          <p:nvPr/>
        </p:nvSpPr>
        <p:spPr>
          <a:xfrm>
            <a:off x="4351020" y="1836677"/>
            <a:ext cx="3945255" cy="297821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0" name="Google Shape;1020;p120"/>
          <p:cNvSpPr/>
          <p:nvPr/>
        </p:nvSpPr>
        <p:spPr>
          <a:xfrm>
            <a:off x="8359140" y="1837664"/>
            <a:ext cx="3099234" cy="2976884"/>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1026" name="Google Shape;1026;p1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graphicFrame>
        <p:nvGraphicFramePr>
          <p:cNvPr id="1027" name="Google Shape;1027;p121"/>
          <p:cNvGraphicFramePr/>
          <p:nvPr/>
        </p:nvGraphicFramePr>
        <p:xfrm>
          <a:off x="951230" y="672773"/>
          <a:ext cx="10123175" cy="5093464"/>
        </p:xfrm>
        <a:graphic>
          <a:graphicData uri="http://schemas.openxmlformats.org/drawingml/2006/table">
            <a:tbl>
              <a:tblPr>
                <a:noFill/>
                <a:tableStyleId>{EE936E25-3B24-4565-8C5B-B43F9202B3C4}</a:tableStyleId>
              </a:tblPr>
              <a:tblGrid>
                <a:gridCol w="1177000">
                  <a:extLst>
                    <a:ext uri="{9D8B030D-6E8A-4147-A177-3AD203B41FA5}">
                      <a16:colId xmlns:a16="http://schemas.microsoft.com/office/drawing/2014/main" val="20000"/>
                    </a:ext>
                  </a:extLst>
                </a:gridCol>
                <a:gridCol w="2433125">
                  <a:extLst>
                    <a:ext uri="{9D8B030D-6E8A-4147-A177-3AD203B41FA5}">
                      <a16:colId xmlns:a16="http://schemas.microsoft.com/office/drawing/2014/main" val="20001"/>
                    </a:ext>
                  </a:extLst>
                </a:gridCol>
                <a:gridCol w="3107075">
                  <a:extLst>
                    <a:ext uri="{9D8B030D-6E8A-4147-A177-3AD203B41FA5}">
                      <a16:colId xmlns:a16="http://schemas.microsoft.com/office/drawing/2014/main" val="20002"/>
                    </a:ext>
                  </a:extLst>
                </a:gridCol>
                <a:gridCol w="3405975">
                  <a:extLst>
                    <a:ext uri="{9D8B030D-6E8A-4147-A177-3AD203B41FA5}">
                      <a16:colId xmlns:a16="http://schemas.microsoft.com/office/drawing/2014/main" val="20003"/>
                    </a:ext>
                  </a:extLst>
                </a:gridCol>
              </a:tblGrid>
              <a:tr h="201100">
                <a:tc>
                  <a:txBody>
                    <a:bodyPr/>
                    <a:lstStyle/>
                    <a:p>
                      <a:pPr marL="0" marR="0" lvl="0" indent="0" algn="just" rtl="0">
                        <a:lnSpc>
                          <a:spcPct val="111000"/>
                        </a:lnSpc>
                        <a:spcBef>
                          <a:spcPts val="0"/>
                        </a:spcBef>
                        <a:spcAft>
                          <a:spcPts val="0"/>
                        </a:spcAft>
                        <a:buNone/>
                      </a:pPr>
                      <a:endParaRPr sz="10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1</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2</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3</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095850">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Procedural Complexity: </a:t>
                      </a:r>
                      <a:endParaRPr sz="14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little procedural demand or procedural demand is below grade level.</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common or grade-level procedure(s) with friendly numbers. </a:t>
                      </a:r>
                      <a:endParaRPr sz="1400" u="none" strike="noStrike" cap="none">
                        <a:latin typeface="Calibri"/>
                        <a:ea typeface="Calibri"/>
                        <a:cs typeface="Calibri"/>
                        <a:sym typeface="Calibri"/>
                      </a:endParaRPr>
                    </a:p>
                    <a:p>
                      <a:pPr marL="0" marR="0" lvl="0" indent="0" algn="just" rtl="0">
                        <a:lnSpc>
                          <a:spcPct val="111000"/>
                        </a:lnSpc>
                        <a:spcBef>
                          <a:spcPts val="80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common or grade-level procedure(s) with unfriendly numbers, an unconventional combination of procedures, or requires unusual perseverance or organizational skills in the execution of the procedure(s).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1"/>
                  </a:ext>
                </a:extLst>
              </a:tr>
              <a:tr h="1463825">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Application Complexity:</a:t>
                      </a:r>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an application of mathematics, but the required mathematics is either directly indicated or obvious.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an application of mathematics and requires an interpretation of the context to determine the procedure or concept (may include extraneous information). The mathematics is not immediately obvious. Solving the problem requires students to decide what to do.</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In addition to an interpretation of the context, solving the problem requires recognizing important features, and formulating, computing, and interpreting results as part of a modeling process.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63825">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Conceptual Complexity: </a:t>
                      </a:r>
                      <a:endParaRPr sz="14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students to recall or recognize a grade-level concept. The student does not need to relate concepts or demonstrate a line of reasoning.</a:t>
                      </a:r>
                      <a:endParaRPr/>
                    </a:p>
                    <a:p>
                      <a:pPr marL="0" marR="0" lvl="0" indent="0" algn="just" rtl="0">
                        <a:lnSpc>
                          <a:spcPct val="111000"/>
                        </a:lnSpc>
                        <a:spcBef>
                          <a:spcPts val="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Students may need to relate multiple grade-level concepts of different types, create multiple representations or solutions, or connect concepts with procedures or strategies. The student must do some reasoning, but may not need to demonstrate a line of reasoning.</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students to relate multiple grade-level concepts and to evidence reasoning, planning, analysis, judgment, and/or creative thought OR work with a sophisticated (nontypical) line of reasoning.</a:t>
                      </a:r>
                      <a:endParaRPr/>
                    </a:p>
                    <a:p>
                      <a:pPr marL="0" marR="0" lvl="0" indent="0" algn="just" rtl="0">
                        <a:lnSpc>
                          <a:spcPct val="111000"/>
                        </a:lnSpc>
                        <a:spcBef>
                          <a:spcPts val="80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56179694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marL="0" marR="0" lvl="0" indent="0" algn="ctr" rtl="0">
                        <a:spcBef>
                          <a:spcPts val="0"/>
                        </a:spcBef>
                        <a:spcAft>
                          <a:spcPts val="0"/>
                        </a:spcAft>
                        <a:buNone/>
                      </a:pPr>
                      <a:r>
                        <a:rPr lang="en-US" sz="1800" u="none" strike="noStrike" cap="none" dirty="0"/>
                        <a:t>Procedural</a:t>
                      </a:r>
                      <a:endParaRPr dirty="0"/>
                    </a:p>
                  </a:txBody>
                  <a:tcPr marL="91450" marR="91450" marT="45725" marB="45725">
                    <a:solidFill>
                      <a:srgbClr val="002060"/>
                    </a:solidFill>
                  </a:tcPr>
                </a:tc>
                <a:tc>
                  <a:txBody>
                    <a:bodyPr/>
                    <a:lstStyle/>
                    <a:p>
                      <a:pPr marL="0" marR="0" lvl="0" indent="0" algn="ctr" rtl="0">
                        <a:spcBef>
                          <a:spcPts val="0"/>
                        </a:spcBef>
                        <a:spcAft>
                          <a:spcPts val="0"/>
                        </a:spcAft>
                        <a:buNone/>
                      </a:pPr>
                      <a:r>
                        <a:rPr lang="en-US" sz="1800" u="none" strike="noStrike" cap="none" dirty="0"/>
                        <a:t>Conceptual</a:t>
                      </a:r>
                      <a:endParaRPr dirty="0"/>
                    </a:p>
                  </a:txBody>
                  <a:tcPr marL="91450" marR="91450" marT="45725" marB="45725">
                    <a:solidFill>
                      <a:srgbClr val="002060"/>
                    </a:solidFill>
                  </a:tcPr>
                </a:tc>
                <a:tc>
                  <a:txBody>
                    <a:bodyPr/>
                    <a:lstStyle/>
                    <a:p>
                      <a:pPr marL="0" marR="0" lvl="0" indent="0" algn="ctr" rtl="0">
                        <a:spcBef>
                          <a:spcPts val="0"/>
                        </a:spcBef>
                        <a:spcAft>
                          <a:spcPts val="0"/>
                        </a:spcAft>
                        <a:buNone/>
                      </a:pPr>
                      <a:r>
                        <a:rPr lang="en-US" sz="1800" u="none" strike="noStrike" cap="none" dirty="0"/>
                        <a:t>Application</a:t>
                      </a:r>
                      <a:endParaRPr dirty="0"/>
                    </a:p>
                  </a:txBody>
                  <a:tcPr marL="91450" marR="91450" marT="45725" marB="45725">
                    <a:solidFill>
                      <a:srgbClr val="002060"/>
                    </a:solidFill>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600986"/>
          </a:xfrm>
          <a:prstGeom prst="rect">
            <a:avLst/>
          </a:prstGeom>
          <a:noFill/>
        </p:spPr>
        <p:txBody>
          <a:bodyPr wrap="square" rtlCol="0">
            <a:spAutoFit/>
          </a:bodyPr>
          <a:lstStyle/>
          <a:p>
            <a:r>
              <a:rPr lang="en-US" sz="2400" dirty="0"/>
              <a:t>In this Grade 4 item, the application makes the expected mathematical procedure clear. </a:t>
            </a:r>
            <a:r>
              <a:rPr lang="en-US" sz="2400" dirty="0">
                <a:solidFill>
                  <a:srgbClr val="000000"/>
                </a:solidFill>
                <a:latin typeface="Calibri" panose="020F0502020204030204" pitchFamily="34" charset="0"/>
              </a:rPr>
              <a:t>Adding two three-digit numbers is a fluency expectation from grade 3.</a:t>
            </a:r>
            <a:endParaRPr lang="en-US" dirty="0"/>
          </a:p>
          <a:p>
            <a:endParaRPr lang="en-US" dirty="0"/>
          </a:p>
          <a:p>
            <a:endParaRPr lang="en-US" dirty="0"/>
          </a:p>
          <a:p>
            <a:endParaRPr lang="en-US" dirty="0"/>
          </a:p>
          <a:p>
            <a:r>
              <a:rPr lang="en-US" dirty="0"/>
              <a:t>This item is from the </a:t>
            </a:r>
            <a:r>
              <a:rPr lang="en-US" dirty="0">
                <a:hlinkClick r:id="rId2"/>
              </a:rPr>
              <a:t>Smarter Balanced Assessment Consortium: Mathematics Practice Test Scoring Guide Grade 4, 08/01/2016</a:t>
            </a:r>
            <a:r>
              <a:rPr lang="en-US" dirty="0"/>
              <a:t>. </a:t>
            </a:r>
          </a:p>
        </p:txBody>
      </p:sp>
      <p:sp>
        <p:nvSpPr>
          <p:cNvPr id="7" name="Rectangle 6">
            <a:extLst>
              <a:ext uri="{FF2B5EF4-FFF2-40B4-BE49-F238E27FC236}">
                <a16:creationId xmlns:a16="http://schemas.microsoft.com/office/drawing/2014/main" id="{856E22CF-4AAA-4798-8BE8-82CF3210872A}"/>
              </a:ext>
            </a:extLst>
          </p:cNvPr>
          <p:cNvSpPr/>
          <p:nvPr/>
        </p:nvSpPr>
        <p:spPr>
          <a:xfrm>
            <a:off x="818721" y="1746934"/>
            <a:ext cx="5213110" cy="1815882"/>
          </a:xfrm>
          <a:prstGeom prst="rect">
            <a:avLst/>
          </a:prstGeom>
        </p:spPr>
        <p:txBody>
          <a:bodyPr wrap="square">
            <a:spAutoFit/>
          </a:bodyPr>
          <a:lstStyle/>
          <a:p>
            <a:r>
              <a:rPr lang="en-US" altLang="en-US" sz="2800" dirty="0">
                <a:latin typeface="Arial Unicode MS"/>
                <a:cs typeface="Calibri" panose="020F0502020204030204" pitchFamily="34" charset="0"/>
              </a:rPr>
              <a:t>A baker has 159 cups of brown sugar and 264 cups of white sugar. How many total cups of sugar does the baker have? </a:t>
            </a:r>
            <a:endParaRPr lang="en-US" sz="2800" dirty="0"/>
          </a:p>
        </p:txBody>
      </p:sp>
      <p:sp>
        <p:nvSpPr>
          <p:cNvPr id="10" name="TextBox 9">
            <a:extLst>
              <a:ext uri="{FF2B5EF4-FFF2-40B4-BE49-F238E27FC236}">
                <a16:creationId xmlns:a16="http://schemas.microsoft.com/office/drawing/2014/main" id="{40691A03-FB74-462A-A9DA-0A74ADA4E0A2}"/>
              </a:ext>
            </a:extLst>
          </p:cNvPr>
          <p:cNvSpPr txBox="1"/>
          <p:nvPr/>
        </p:nvSpPr>
        <p:spPr>
          <a:xfrm>
            <a:off x="10117566" y="111675"/>
            <a:ext cx="1732349" cy="369332"/>
          </a:xfrm>
          <a:prstGeom prst="rect">
            <a:avLst/>
          </a:prstGeom>
          <a:noFill/>
        </p:spPr>
        <p:txBody>
          <a:bodyPr wrap="square" rtlCol="0">
            <a:spAutoFit/>
          </a:bodyPr>
          <a:lstStyle/>
          <a:p>
            <a:pPr algn="r"/>
            <a:r>
              <a:rPr lang="en-US" dirty="0"/>
              <a:t>Grade 4</a:t>
            </a:r>
          </a:p>
        </p:txBody>
      </p:sp>
      <p:sp>
        <p:nvSpPr>
          <p:cNvPr id="12" name="Google Shape;1124;p131">
            <a:extLst>
              <a:ext uri="{FF2B5EF4-FFF2-40B4-BE49-F238E27FC236}">
                <a16:creationId xmlns:a16="http://schemas.microsoft.com/office/drawing/2014/main" id="{D10D3067-515A-4FA0-BCFF-A698E04CC92F}"/>
              </a:ext>
            </a:extLst>
          </p:cNvPr>
          <p:cNvSpPr/>
          <p:nvPr/>
        </p:nvSpPr>
        <p:spPr>
          <a:xfrm>
            <a:off x="7064766" y="1746935"/>
            <a:ext cx="4586514" cy="2457204"/>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118;p131">
            <a:extLst>
              <a:ext uri="{FF2B5EF4-FFF2-40B4-BE49-F238E27FC236}">
                <a16:creationId xmlns:a16="http://schemas.microsoft.com/office/drawing/2014/main" id="{FC335482-85F6-43BA-96FD-148307803C4D}"/>
              </a:ext>
            </a:extLst>
          </p:cNvPr>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5" name="Google Shape;1125;p131">
            <a:extLst>
              <a:ext uri="{FF2B5EF4-FFF2-40B4-BE49-F238E27FC236}">
                <a16:creationId xmlns:a16="http://schemas.microsoft.com/office/drawing/2014/main" id="{66E0E86D-0211-454C-9D9C-7265204F69D9}"/>
              </a:ext>
            </a:extLst>
          </p:cNvPr>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012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31"/>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19" name="Google Shape;1119;p131"/>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dirty="0"/>
                        <a:t>Procedural</a:t>
                      </a:r>
                      <a:endParaRPr dirty="0"/>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dirty="0"/>
                        <a:t>Conceptual</a:t>
                      </a:r>
                      <a:endParaRPr dirty="0"/>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dirty="0"/>
                        <a:t>Application</a:t>
                      </a:r>
                      <a:endParaRPr dirty="0"/>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dirty="0"/>
                        <a:t>0</a:t>
                      </a:r>
                      <a:endParaRPr dirty="0"/>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20" name="Google Shape;1120;p131"/>
          <p:cNvSpPr txBox="1"/>
          <p:nvPr/>
        </p:nvSpPr>
        <p:spPr>
          <a:xfrm>
            <a:off x="7064766" y="1885434"/>
            <a:ext cx="4586514"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Grade 5 item students must use a sophisticated line of reasoning to compare the values.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tasks for 5.NF.B.5 at </a:t>
            </a:r>
            <a:r>
              <a:rPr lang="en-US" sz="1800" u="sng">
                <a:solidFill>
                  <a:schemeClr val="hlink"/>
                </a:solidFill>
                <a:latin typeface="Calibri"/>
                <a:ea typeface="Calibri"/>
                <a:cs typeface="Calibri"/>
                <a:sym typeface="Calibri"/>
                <a:hlinkClick r:id="rId3"/>
              </a:rPr>
              <a:t>Illustrative Mathematics.</a:t>
            </a:r>
            <a:endParaRPr sz="1800">
              <a:solidFill>
                <a:schemeClr val="dk1"/>
              </a:solidFill>
              <a:latin typeface="Calibri"/>
              <a:ea typeface="Calibri"/>
              <a:cs typeface="Calibri"/>
              <a:sym typeface="Calibri"/>
            </a:endParaRPr>
          </a:p>
        </p:txBody>
      </p:sp>
      <p:pic>
        <p:nvPicPr>
          <p:cNvPr id="1121" name="Google Shape;1121;p131"/>
          <p:cNvPicPr preferRelativeResize="0"/>
          <p:nvPr/>
        </p:nvPicPr>
        <p:blipFill rotWithShape="1">
          <a:blip r:embed="rId4">
            <a:alphaModFix/>
          </a:blip>
          <a:srcRect/>
          <a:stretch/>
        </p:blipFill>
        <p:spPr>
          <a:xfrm>
            <a:off x="1238018" y="243840"/>
            <a:ext cx="4072596" cy="6329795"/>
          </a:xfrm>
          <a:prstGeom prst="rect">
            <a:avLst/>
          </a:prstGeom>
          <a:noFill/>
          <a:ln>
            <a:noFill/>
          </a:ln>
        </p:spPr>
      </p:pic>
      <p:sp>
        <p:nvSpPr>
          <p:cNvPr id="1122" name="Google Shape;1122;p131"/>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5</a:t>
            </a:r>
            <a:endParaRPr/>
          </a:p>
        </p:txBody>
      </p:sp>
      <p:pic>
        <p:nvPicPr>
          <p:cNvPr id="1123" name="Google Shape;1123;p131"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124" name="Google Shape;1124;p131"/>
          <p:cNvSpPr/>
          <p:nvPr/>
        </p:nvSpPr>
        <p:spPr>
          <a:xfrm>
            <a:off x="7064766" y="1696135"/>
            <a:ext cx="4586514" cy="2875865"/>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25" name="Google Shape;1125;p131"/>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566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Activity 1: Your Turn, With Assistance</a:t>
            </a:r>
            <a:endParaRPr/>
          </a:p>
        </p:txBody>
      </p:sp>
      <p:sp>
        <p:nvSpPr>
          <p:cNvPr id="1033" name="Google Shape;1033;p122"/>
          <p:cNvSpPr txBox="1">
            <a:spLocks noGrp="1"/>
          </p:cNvSpPr>
          <p:nvPr>
            <p:ph type="body" idx="1"/>
          </p:nvPr>
        </p:nvSpPr>
        <p:spPr>
          <a:xfrm>
            <a:off x="469801" y="1600201"/>
            <a:ext cx="55275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u="sng" dirty="0">
                <a:solidFill>
                  <a:schemeClr val="hlink"/>
                </a:solidFill>
              </a:rPr>
              <a:t>http://tedcoe.com/math/2019</a:t>
            </a:r>
            <a:endParaRPr dirty="0"/>
          </a:p>
          <a:p>
            <a:pPr marL="342900" lvl="0" indent="-342900" algn="l" rtl="0">
              <a:spcBef>
                <a:spcPts val="480"/>
              </a:spcBef>
              <a:spcAft>
                <a:spcPts val="0"/>
              </a:spcAft>
              <a:buClr>
                <a:srgbClr val="3F3F39"/>
              </a:buClr>
              <a:buSzPts val="2400"/>
              <a:buChar char="•"/>
            </a:pPr>
            <a:r>
              <a:rPr lang="en-US" dirty="0"/>
              <a:t>Select a grade band</a:t>
            </a:r>
            <a:endParaRPr dirty="0"/>
          </a:p>
          <a:p>
            <a:pPr marL="342900" lvl="0" indent="-342900" algn="l" rtl="0">
              <a:spcBef>
                <a:spcPts val="480"/>
              </a:spcBef>
              <a:spcAft>
                <a:spcPts val="0"/>
              </a:spcAft>
              <a:buClr>
                <a:srgbClr val="3F3F39"/>
              </a:buClr>
              <a:buSzPts val="2400"/>
              <a:buChar char="•"/>
            </a:pPr>
            <a:r>
              <a:rPr lang="en-US" dirty="0"/>
              <a:t>Try an item on your own, then discuss, then click the glasses to see what we selected.</a:t>
            </a:r>
            <a:endParaRPr dirty="0"/>
          </a:p>
          <a:p>
            <a:pPr marL="342900" lvl="0" indent="-342900" algn="l" rtl="0">
              <a:spcBef>
                <a:spcPts val="480"/>
              </a:spcBef>
              <a:spcAft>
                <a:spcPts val="0"/>
              </a:spcAft>
              <a:buClr>
                <a:srgbClr val="3F3F39"/>
              </a:buClr>
              <a:buSzPts val="2400"/>
              <a:buChar char="•"/>
            </a:pPr>
            <a:r>
              <a:rPr lang="en-US" dirty="0"/>
              <a:t>Try a few more items</a:t>
            </a:r>
            <a:endParaRPr dirty="0"/>
          </a:p>
        </p:txBody>
      </p:sp>
      <p:pic>
        <p:nvPicPr>
          <p:cNvPr id="1034" name="Google Shape;1034;p122"/>
          <p:cNvPicPr preferRelativeResize="0"/>
          <p:nvPr/>
        </p:nvPicPr>
        <p:blipFill rotWithShape="1">
          <a:blip r:embed="rId3">
            <a:alphaModFix/>
          </a:blip>
          <a:srcRect/>
          <a:stretch/>
        </p:blipFill>
        <p:spPr>
          <a:xfrm>
            <a:off x="6449525" y="1600201"/>
            <a:ext cx="5213106" cy="3072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1156" name="Google Shape;1156;p134"/>
          <p:cNvSpPr txBox="1">
            <a:spLocks noGrp="1"/>
          </p:cNvSpPr>
          <p:nvPr>
            <p:ph type="body" idx="1"/>
          </p:nvPr>
        </p:nvSpPr>
        <p:spPr>
          <a:xfrm>
            <a:off x="609600" y="2798957"/>
            <a:ext cx="10972800" cy="33272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9"/>
              </a:buClr>
              <a:buSzPts val="2400"/>
              <a:buNone/>
            </a:pPr>
            <a:r>
              <a:rPr lang="en-US" u="sng">
                <a:solidFill>
                  <a:schemeClr val="hlink"/>
                </a:solidFill>
                <a:hlinkClick r:id="rId3"/>
              </a:rPr>
              <a:t>https://www.achieve.org/mathematics-assessment-cognitive-complexity-framework</a:t>
            </a:r>
            <a:r>
              <a:rPr lang="en-US"/>
              <a:t> </a:t>
            </a:r>
            <a:endParaRPr/>
          </a:p>
          <a:p>
            <a:pPr marL="0" lvl="0" indent="0" algn="l" rtl="0">
              <a:spcBef>
                <a:spcPts val="480"/>
              </a:spcBef>
              <a:spcAft>
                <a:spcPts val="0"/>
              </a:spcAft>
              <a:buClr>
                <a:srgbClr val="3F3F39"/>
              </a:buClr>
              <a:buSzPts val="2400"/>
              <a:buNone/>
            </a:pPr>
            <a:r>
              <a:rPr lang="en-US"/>
              <a:t>(Scroll down for sample items)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4"/>
          <p:cNvSpPr txBox="1">
            <a:spLocks noGrp="1"/>
          </p:cNvSpPr>
          <p:nvPr>
            <p:ph type="title" idx="4294967295"/>
          </p:nvPr>
        </p:nvSpPr>
        <p:spPr>
          <a:xfrm>
            <a:off x="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ucida Sans"/>
              <a:buNone/>
            </a:pPr>
            <a:r>
              <a:rPr lang="en-US">
                <a:latin typeface="Lucida Sans"/>
                <a:ea typeface="Lucida Sans"/>
                <a:cs typeface="Lucida Sans"/>
                <a:sym typeface="Lucida Sans"/>
              </a:rPr>
              <a:t>Definition</a:t>
            </a:r>
            <a:endParaRPr/>
          </a:p>
        </p:txBody>
      </p:sp>
      <p:sp>
        <p:nvSpPr>
          <p:cNvPr id="536" name="Google Shape;536;p74"/>
          <p:cNvSpPr txBox="1">
            <a:spLocks noGrp="1"/>
          </p:cNvSpPr>
          <p:nvPr>
            <p:ph type="body" idx="4294967295"/>
          </p:nvPr>
        </p:nvSpPr>
        <p:spPr>
          <a:xfrm>
            <a:off x="0" y="5751513"/>
            <a:ext cx="10972800" cy="363537"/>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chemeClr val="dk1"/>
              </a:buClr>
              <a:buSzPts val="1000"/>
              <a:buNone/>
            </a:pPr>
            <a:r>
              <a:rPr lang="en-US" sz="1000" u="sng">
                <a:solidFill>
                  <a:schemeClr val="hlink"/>
                </a:solidFill>
                <a:latin typeface="Lucida Sans"/>
                <a:ea typeface="Lucida Sans"/>
                <a:cs typeface="Lucida Sans"/>
                <a:sym typeface="Lucida Sans"/>
                <a:hlinkClick r:id="rId3"/>
              </a:rPr>
              <a:t>https://www.merriam-webster.com/dictionary/rigor</a:t>
            </a:r>
            <a:r>
              <a:rPr lang="en-US" sz="1000">
                <a:latin typeface="Lucida Sans"/>
                <a:ea typeface="Lucida Sans"/>
                <a:cs typeface="Lucida Sans"/>
                <a:sym typeface="Lucida Sans"/>
              </a:rPr>
              <a:t> </a:t>
            </a:r>
            <a:endParaRPr/>
          </a:p>
        </p:txBody>
      </p:sp>
      <p:pic>
        <p:nvPicPr>
          <p:cNvPr id="537" name="Google Shape;537;p74" descr="2 &#10;3 &#10;4 &#10;5 &#10;a (1) : harsh inflexibility in opinion, temper, or judgment : SEVERITY (2) : the quality of being &#10;unyielding or inflexible : STRICTNESS (3) : severity of life : AUSTERITY &#10;b : an act or instance of strictness, severity, or cruelty &#10;: a tremor caused by a chill &#10;: a condition that makes life difficult, challenging, or uncomfortable; especially : extremity &#10;of cold &#10;: strict precision : EXACTNESS • logical rigor &#10;a obsolete : RIGIDITY, STIFFNESS &#10;b : rigidness or torpor of organs or tissue that prevents response to stimuli &#10;C : RIGOR MORTIS "/>
          <p:cNvPicPr preferRelativeResize="0"/>
          <p:nvPr/>
        </p:nvPicPr>
        <p:blipFill rotWithShape="1">
          <a:blip r:embed="rId4">
            <a:alphaModFix/>
          </a:blip>
          <a:srcRect/>
          <a:stretch/>
        </p:blipFill>
        <p:spPr>
          <a:xfrm>
            <a:off x="492642" y="1290046"/>
            <a:ext cx="9876610" cy="4345209"/>
          </a:xfrm>
          <a:prstGeom prst="rect">
            <a:avLst/>
          </a:prstGeom>
          <a:noFill/>
          <a:ln>
            <a:noFill/>
          </a:ln>
        </p:spPr>
      </p:pic>
      <p:sp>
        <p:nvSpPr>
          <p:cNvPr id="538" name="Google Shape;538;p74"/>
          <p:cNvSpPr/>
          <p:nvPr/>
        </p:nvSpPr>
        <p:spPr>
          <a:xfrm>
            <a:off x="1617046" y="1417638"/>
            <a:ext cx="1876926" cy="30528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74"/>
          <p:cNvSpPr/>
          <p:nvPr/>
        </p:nvSpPr>
        <p:spPr>
          <a:xfrm>
            <a:off x="1028301" y="1761422"/>
            <a:ext cx="1156634" cy="29838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74"/>
          <p:cNvSpPr/>
          <p:nvPr/>
        </p:nvSpPr>
        <p:spPr>
          <a:xfrm>
            <a:off x="5746282" y="2040556"/>
            <a:ext cx="818147" cy="31763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74"/>
          <p:cNvSpPr/>
          <p:nvPr/>
        </p:nvSpPr>
        <p:spPr>
          <a:xfrm>
            <a:off x="2807371" y="3056170"/>
            <a:ext cx="1966760" cy="341548"/>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74"/>
          <p:cNvSpPr/>
          <p:nvPr/>
        </p:nvSpPr>
        <p:spPr>
          <a:xfrm>
            <a:off x="1067603" y="2550638"/>
            <a:ext cx="2811377" cy="31763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74"/>
          <p:cNvSpPr/>
          <p:nvPr/>
        </p:nvSpPr>
        <p:spPr>
          <a:xfrm>
            <a:off x="1307432" y="5062888"/>
            <a:ext cx="1406891" cy="31763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44" name="Google Shape;544;p74"/>
          <p:cNvCxnSpPr/>
          <p:nvPr/>
        </p:nvCxnSpPr>
        <p:spPr>
          <a:xfrm flipH="1">
            <a:off x="4032986" y="2550638"/>
            <a:ext cx="2415941" cy="163629"/>
          </a:xfrm>
          <a:prstGeom prst="straightConnector1">
            <a:avLst/>
          </a:prstGeom>
          <a:noFill/>
          <a:ln w="57150" cap="flat" cmpd="sng">
            <a:solidFill>
              <a:srgbClr val="16ABE2"/>
            </a:solidFill>
            <a:prstDash val="solid"/>
            <a:round/>
            <a:headEnd type="none" w="sm" len="sm"/>
            <a:tailEnd type="triangle" w="med" len="med"/>
          </a:ln>
        </p:spPr>
      </p:cxnSp>
      <p:cxnSp>
        <p:nvCxnSpPr>
          <p:cNvPr id="545" name="Google Shape;545;p74"/>
          <p:cNvCxnSpPr/>
          <p:nvPr/>
        </p:nvCxnSpPr>
        <p:spPr>
          <a:xfrm rot="10800000">
            <a:off x="2807372" y="5380522"/>
            <a:ext cx="1581748" cy="371692"/>
          </a:xfrm>
          <a:prstGeom prst="straightConnector1">
            <a:avLst/>
          </a:prstGeom>
          <a:noFill/>
          <a:ln w="57150" cap="flat" cmpd="sng">
            <a:solidFill>
              <a:srgbClr val="16ABE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88F5-74EB-4CAF-8412-7077D927B065}"/>
              </a:ext>
            </a:extLst>
          </p:cNvPr>
          <p:cNvSpPr>
            <a:spLocks noGrp="1"/>
          </p:cNvSpPr>
          <p:nvPr>
            <p:ph type="title"/>
          </p:nvPr>
        </p:nvSpPr>
        <p:spPr/>
        <p:txBody>
          <a:bodyPr/>
          <a:lstStyle/>
          <a:p>
            <a:r>
              <a:rPr lang="en-US" dirty="0"/>
              <a:t>The Challenge of Balance</a:t>
            </a:r>
          </a:p>
        </p:txBody>
      </p:sp>
      <p:sp>
        <p:nvSpPr>
          <p:cNvPr id="3" name="Text Placeholder 2">
            <a:extLst>
              <a:ext uri="{FF2B5EF4-FFF2-40B4-BE49-F238E27FC236}">
                <a16:creationId xmlns:a16="http://schemas.microsoft.com/office/drawing/2014/main" id="{7988EC1F-091F-49A8-A2EA-DB4DC76F7B79}"/>
              </a:ext>
            </a:extLst>
          </p:cNvPr>
          <p:cNvSpPr>
            <a:spLocks noGrp="1"/>
          </p:cNvSpPr>
          <p:nvPr>
            <p:ph type="body" idx="1"/>
          </p:nvPr>
        </p:nvSpPr>
        <p:spPr/>
        <p:txBody>
          <a:bodyPr/>
          <a:lstStyle/>
          <a:p>
            <a:r>
              <a:rPr lang="en-US" dirty="0"/>
              <a:t>Not all domains/clusters need to reflect all aspects.</a:t>
            </a:r>
          </a:p>
          <a:p>
            <a:r>
              <a:rPr lang="en-US" dirty="0"/>
              <a:t>In items that reflect multiple aspects, you cannot assign points to complexities.</a:t>
            </a:r>
          </a:p>
          <a:p>
            <a:endParaRPr lang="en-US" dirty="0"/>
          </a:p>
        </p:txBody>
      </p:sp>
    </p:spTree>
    <p:extLst>
      <p:ext uri="{BB962C8B-B14F-4D97-AF65-F5344CB8AC3E}">
        <p14:creationId xmlns:p14="http://schemas.microsoft.com/office/powerpoint/2010/main" val="305556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Patrick Callahan:</a:t>
            </a:r>
            <a:endParaRPr/>
          </a:p>
        </p:txBody>
      </p:sp>
      <p:sp>
        <p:nvSpPr>
          <p:cNvPr id="1162" name="Google Shape;1162;p135"/>
          <p:cNvSpPr txBox="1">
            <a:spLocks noGrp="1"/>
          </p:cNvSpPr>
          <p:nvPr>
            <p:ph type="body" idx="1"/>
          </p:nvPr>
        </p:nvSpPr>
        <p:spPr>
          <a:xfrm>
            <a:off x="609600" y="1600202"/>
            <a:ext cx="10972800" cy="34956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rgbClr val="3F3F39"/>
              </a:buClr>
              <a:buSzPts val="3600"/>
              <a:buNone/>
            </a:pPr>
            <a:r>
              <a:rPr lang="en-US" sz="3600">
                <a:latin typeface="Lucida Sans"/>
                <a:ea typeface="Lucida Sans"/>
                <a:cs typeface="Lucida Sans"/>
                <a:sym typeface="Lucida Sans"/>
              </a:rPr>
              <a:t>“Rigor is defined by the variety and quality of the work produced by students.”</a:t>
            </a:r>
            <a:endParaRPr/>
          </a:p>
        </p:txBody>
      </p:sp>
      <p:sp>
        <p:nvSpPr>
          <p:cNvPr id="1163" name="Google Shape;1163;p135"/>
          <p:cNvSpPr/>
          <p:nvPr/>
        </p:nvSpPr>
        <p:spPr>
          <a:xfrm>
            <a:off x="266699" y="5559725"/>
            <a:ext cx="11401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From Patrick Callahan’s presentation</a:t>
            </a:r>
            <a:r>
              <a:rPr lang="en-US" sz="1800" i="1">
                <a:solidFill>
                  <a:schemeClr val="dk1"/>
                </a:solidFill>
                <a:latin typeface="Lucida Sans"/>
                <a:ea typeface="Lucida Sans"/>
                <a:cs typeface="Lucida Sans"/>
                <a:sym typeface="Lucida Sans"/>
              </a:rPr>
              <a:t> Systemwide Consequences of Misunderstanding Mathematical Rigor </a:t>
            </a:r>
            <a:r>
              <a:rPr lang="en-US" sz="1800">
                <a:solidFill>
                  <a:schemeClr val="dk1"/>
                </a:solidFill>
                <a:latin typeface="Lucida Sans"/>
                <a:ea typeface="Lucida Sans"/>
                <a:cs typeface="Lucida Sans"/>
                <a:sym typeface="Lucida Sans"/>
              </a:rPr>
              <a:t>at the April 2018 NCSM National Conference in Washington, DC.</a:t>
            </a:r>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F470-9B8A-48C3-B225-FCCDBD04DAEC}"/>
              </a:ext>
            </a:extLst>
          </p:cNvPr>
          <p:cNvSpPr>
            <a:spLocks noGrp="1"/>
          </p:cNvSpPr>
          <p:nvPr>
            <p:ph type="title"/>
          </p:nvPr>
        </p:nvSpPr>
        <p:spPr/>
        <p:txBody>
          <a:bodyPr/>
          <a:lstStyle/>
          <a:p>
            <a:r>
              <a:rPr lang="en-US" dirty="0"/>
              <a:t>Other uses for the Matrix?</a:t>
            </a:r>
          </a:p>
        </p:txBody>
      </p:sp>
      <p:sp>
        <p:nvSpPr>
          <p:cNvPr id="3" name="Text Placeholder 2">
            <a:extLst>
              <a:ext uri="{FF2B5EF4-FFF2-40B4-BE49-F238E27FC236}">
                <a16:creationId xmlns:a16="http://schemas.microsoft.com/office/drawing/2014/main" id="{94CDBCF6-247E-4113-8452-C5C279DDFB93}"/>
              </a:ext>
            </a:extLst>
          </p:cNvPr>
          <p:cNvSpPr>
            <a:spLocks noGrp="1"/>
          </p:cNvSpPr>
          <p:nvPr>
            <p:ph type="body" idx="1"/>
          </p:nvPr>
        </p:nvSpPr>
        <p:spPr/>
        <p:txBody>
          <a:bodyPr/>
          <a:lstStyle/>
          <a:p>
            <a:pPr marL="76200" indent="0">
              <a:buNone/>
            </a:pPr>
            <a:r>
              <a:rPr lang="en-US" dirty="0"/>
              <a:t>What can this do that other tools cannot?</a:t>
            </a:r>
          </a:p>
          <a:p>
            <a:pPr marL="76200" indent="0">
              <a:buNone/>
            </a:pPr>
            <a:endParaRPr lang="en-US" dirty="0"/>
          </a:p>
          <a:p>
            <a:pPr marL="76200" indent="0">
              <a:buNone/>
            </a:pPr>
            <a:r>
              <a:rPr lang="en-US" dirty="0"/>
              <a:t>Beyond assessment, how might you use the matrix in other ways? </a:t>
            </a:r>
          </a:p>
        </p:txBody>
      </p:sp>
    </p:spTree>
    <p:extLst>
      <p:ext uri="{BB962C8B-B14F-4D97-AF65-F5344CB8AC3E}">
        <p14:creationId xmlns:p14="http://schemas.microsoft.com/office/powerpoint/2010/main" val="61459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latin typeface="Lucida Sans"/>
              <a:ea typeface="Lucida Sans"/>
              <a:cs typeface="Lucida Sans"/>
              <a:sym typeface="Lucida Sans"/>
            </a:endParaRPr>
          </a:p>
        </p:txBody>
      </p:sp>
      <p:sp>
        <p:nvSpPr>
          <p:cNvPr id="1169" name="Google Shape;1169;p136"/>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dirty="0">
                <a:latin typeface="Lucida Sans"/>
                <a:ea typeface="Lucida Sans"/>
                <a:cs typeface="Lucida Sans"/>
                <a:sym typeface="Lucida Sans"/>
              </a:rPr>
              <a:t>What does </a:t>
            </a:r>
            <a:r>
              <a:rPr lang="en-US" i="1" dirty="0">
                <a:latin typeface="Lucida Sans"/>
                <a:ea typeface="Lucida Sans"/>
                <a:cs typeface="Lucida Sans"/>
                <a:sym typeface="Lucida Sans"/>
              </a:rPr>
              <a:t>proficiency</a:t>
            </a:r>
            <a:r>
              <a:rPr lang="en-US" dirty="0">
                <a:latin typeface="Lucida Sans"/>
                <a:ea typeface="Lucida Sans"/>
                <a:cs typeface="Lucida Sans"/>
                <a:sym typeface="Lucida Sans"/>
              </a:rPr>
              <a:t> mean in your classroom(s)?</a:t>
            </a:r>
            <a:endParaRPr dirty="0"/>
          </a:p>
          <a:p>
            <a:pPr marL="342900" lvl="0" indent="-190500" algn="l" rtl="0">
              <a:spcBef>
                <a:spcPts val="480"/>
              </a:spcBef>
              <a:spcAft>
                <a:spcPts val="0"/>
              </a:spcAft>
              <a:buClr>
                <a:srgbClr val="3F3F39"/>
              </a:buClr>
              <a:buSzPts val="2400"/>
              <a:buNone/>
            </a:pPr>
            <a:endParaRPr dirty="0">
              <a:latin typeface="Lucida Sans"/>
              <a:ea typeface="Lucida Sans"/>
              <a:cs typeface="Lucida Sans"/>
              <a:sym typeface="Lucida Sans"/>
            </a:endParaRPr>
          </a:p>
          <a:p>
            <a:pPr marL="342900" lvl="0" indent="-342900" algn="l" rtl="0">
              <a:spcBef>
                <a:spcPts val="480"/>
              </a:spcBef>
              <a:spcAft>
                <a:spcPts val="0"/>
              </a:spcAft>
              <a:buClr>
                <a:srgbClr val="3F3F39"/>
              </a:buClr>
              <a:buSzPts val="2400"/>
              <a:buChar char="•"/>
            </a:pPr>
            <a:r>
              <a:rPr lang="en-US" dirty="0">
                <a:latin typeface="Lucida Sans"/>
                <a:ea typeface="Lucida Sans"/>
                <a:cs typeface="Lucida Sans"/>
                <a:sym typeface="Lucida Sans"/>
              </a:rPr>
              <a:t>Do students’ grades reflect that?</a:t>
            </a:r>
            <a:endParaRPr dirty="0"/>
          </a:p>
          <a:p>
            <a:pPr marL="342900" lvl="0" indent="-190500" algn="l" rtl="0">
              <a:spcBef>
                <a:spcPts val="480"/>
              </a:spcBef>
              <a:spcAft>
                <a:spcPts val="0"/>
              </a:spcAft>
              <a:buClr>
                <a:srgbClr val="3F3F39"/>
              </a:buClr>
              <a:buSzPts val="2400"/>
              <a:buNone/>
            </a:pPr>
            <a:endParaRPr dirty="0">
              <a:latin typeface="Lucida Sans"/>
              <a:ea typeface="Lucida Sans"/>
              <a:cs typeface="Lucida Sans"/>
              <a:sym typeface="Lucida Sans"/>
            </a:endParaRPr>
          </a:p>
          <a:p>
            <a:pPr marL="342900" lvl="0" indent="-342900" algn="l" rtl="0">
              <a:spcBef>
                <a:spcPts val="480"/>
              </a:spcBef>
              <a:spcAft>
                <a:spcPts val="0"/>
              </a:spcAft>
              <a:buClr>
                <a:srgbClr val="3F3F39"/>
              </a:buClr>
              <a:buSzPts val="2400"/>
              <a:buChar char="•"/>
            </a:pPr>
            <a:r>
              <a:rPr lang="en-US" dirty="0">
                <a:latin typeface="Lucida Sans"/>
                <a:ea typeface="Lucida Sans"/>
                <a:cs typeface="Lucida Sans"/>
                <a:sym typeface="Lucida Sans"/>
              </a:rPr>
              <a:t>What </a:t>
            </a:r>
            <a:r>
              <a:rPr lang="en-US" i="1" dirty="0">
                <a:latin typeface="Lucida Sans"/>
                <a:ea typeface="Lucida Sans"/>
                <a:cs typeface="Lucida Sans"/>
                <a:sym typeface="Lucida Sans"/>
              </a:rPr>
              <a:t>should</a:t>
            </a:r>
            <a:r>
              <a:rPr lang="en-US" dirty="0">
                <a:latin typeface="Lucida Sans"/>
                <a:ea typeface="Lucida Sans"/>
                <a:cs typeface="Lucida Sans"/>
                <a:sym typeface="Lucida Sans"/>
              </a:rPr>
              <a:t> proficiency mean in your classroom(s)?</a:t>
            </a:r>
            <a:endParaRPr dirty="0"/>
          </a:p>
          <a:p>
            <a:pPr marL="342900" lvl="0" indent="-190500" algn="l" rtl="0">
              <a:spcBef>
                <a:spcPts val="480"/>
              </a:spcBef>
              <a:spcAft>
                <a:spcPts val="0"/>
              </a:spcAft>
              <a:buClr>
                <a:srgbClr val="3F3F39"/>
              </a:buClr>
              <a:buSzPts val="2400"/>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Still More Work to Do</a:t>
            </a:r>
            <a:endParaRPr/>
          </a:p>
        </p:txBody>
      </p:sp>
      <p:sp>
        <p:nvSpPr>
          <p:cNvPr id="1175" name="Google Shape;1175;p137"/>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a:t>What does the “gold standard” assessment look like with respect to these criteria?</a:t>
            </a:r>
            <a:endParaRPr/>
          </a:p>
          <a:p>
            <a:pPr marL="0" lvl="0" indent="0" algn="l" rtl="0">
              <a:spcBef>
                <a:spcPts val="480"/>
              </a:spcBef>
              <a:spcAft>
                <a:spcPts val="0"/>
              </a:spcAft>
              <a:buClr>
                <a:srgbClr val="3F3F39"/>
              </a:buClr>
              <a:buSzPts val="24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Assessment Design Considerations </a:t>
            </a:r>
            <a:endParaRPr/>
          </a:p>
        </p:txBody>
      </p:sp>
      <p:sp>
        <p:nvSpPr>
          <p:cNvPr id="1181" name="Google Shape;1181;p1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a:t>Assessment of procedural skill should generally be at Level 2, except…</a:t>
            </a:r>
            <a:endParaRPr/>
          </a:p>
          <a:p>
            <a:pPr marL="742950" lvl="1" indent="-285750" algn="l" rtl="0">
              <a:spcBef>
                <a:spcPts val="400"/>
              </a:spcBef>
              <a:spcAft>
                <a:spcPts val="0"/>
              </a:spcAft>
              <a:buClr>
                <a:srgbClr val="3F3F39"/>
              </a:buClr>
              <a:buSzPts val="2000"/>
              <a:buChar char="–"/>
            </a:pPr>
            <a:r>
              <a:rPr lang="en-US"/>
              <a:t>Some rich application or conceptual problems may purposely use Level 1 procedural skill  to target higher levels of demand on the other dimensions</a:t>
            </a:r>
            <a:endParaRPr/>
          </a:p>
          <a:p>
            <a:pPr marL="742950" lvl="1" indent="-285750" algn="l" rtl="0">
              <a:spcBef>
                <a:spcPts val="400"/>
              </a:spcBef>
              <a:spcAft>
                <a:spcPts val="0"/>
              </a:spcAft>
              <a:buClr>
                <a:srgbClr val="3F3F39"/>
              </a:buClr>
              <a:buSzPts val="2000"/>
              <a:buChar char="–"/>
            </a:pPr>
            <a:r>
              <a:rPr lang="en-US"/>
              <a:t>Level 3 procedural skill should be used cautiously and only with very clear purpose</a:t>
            </a:r>
            <a:endParaRPr/>
          </a:p>
          <a:p>
            <a:pPr marL="342900" lvl="0" indent="-342900" algn="l" rtl="0">
              <a:spcBef>
                <a:spcPts val="480"/>
              </a:spcBef>
              <a:spcAft>
                <a:spcPts val="0"/>
              </a:spcAft>
              <a:buClr>
                <a:srgbClr val="3F3F39"/>
              </a:buClr>
              <a:buSzPts val="2400"/>
              <a:buChar char="•"/>
            </a:pPr>
            <a:r>
              <a:rPr lang="en-US"/>
              <a:t>Assessments should include application and conceptual problems at level 2 at all grades and level 3 at grades 7 and up. </a:t>
            </a:r>
            <a:endParaRPr/>
          </a:p>
          <a:p>
            <a:pPr marL="742950" lvl="1" indent="-285750" algn="l" rtl="0">
              <a:spcBef>
                <a:spcPts val="400"/>
              </a:spcBef>
              <a:spcAft>
                <a:spcPts val="0"/>
              </a:spcAft>
              <a:buClr>
                <a:srgbClr val="3F3F39"/>
              </a:buClr>
              <a:buSzPts val="2000"/>
              <a:buChar char="–"/>
            </a:pPr>
            <a:r>
              <a:rPr lang="en-US"/>
              <a:t>To design Levels 2 &amp; 3 application problems, it may be helpful to integrate SMP.4 with grade level application content standards</a:t>
            </a:r>
            <a:endParaRPr/>
          </a:p>
          <a:p>
            <a:pPr marL="742950" lvl="1" indent="-285750" algn="l" rtl="0">
              <a:spcBef>
                <a:spcPts val="400"/>
              </a:spcBef>
              <a:spcAft>
                <a:spcPts val="0"/>
              </a:spcAft>
              <a:buClr>
                <a:srgbClr val="3F3F39"/>
              </a:buClr>
              <a:buSzPts val="2000"/>
              <a:buChar char="–"/>
            </a:pPr>
            <a:r>
              <a:rPr lang="en-US"/>
              <a:t>To design Levels 2 &amp; 3 conceptual problems, it may be helpful to integrate SMP.3 with grade level conceptual content standards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40"/>
          <p:cNvSpPr txBox="1"/>
          <p:nvPr/>
        </p:nvSpPr>
        <p:spPr>
          <a:xfrm>
            <a:off x="1933433" y="477672"/>
            <a:ext cx="769733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50524F"/>
                </a:solidFill>
                <a:latin typeface="Lucida Sans"/>
                <a:ea typeface="Lucida Sans"/>
                <a:cs typeface="Lucida Sans"/>
                <a:sym typeface="Lucida Sans"/>
              </a:rPr>
              <a:t>Stay Connected</a:t>
            </a:r>
            <a:endParaRPr/>
          </a:p>
        </p:txBody>
      </p:sp>
      <p:sp>
        <p:nvSpPr>
          <p:cNvPr id="1193" name="Google Shape;1193;p140"/>
          <p:cNvSpPr txBox="1"/>
          <p:nvPr/>
        </p:nvSpPr>
        <p:spPr>
          <a:xfrm>
            <a:off x="2738651" y="1878197"/>
            <a:ext cx="8403262"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Subscribe for email updates on </a:t>
            </a:r>
            <a:r>
              <a:rPr lang="en-US" sz="1800" u="sng">
                <a:solidFill>
                  <a:srgbClr val="595959"/>
                </a:solidFill>
                <a:latin typeface="Lucida Sans"/>
                <a:ea typeface="Lucida Sans"/>
                <a:cs typeface="Lucida Sans"/>
                <a:sym typeface="Lucida Sans"/>
              </a:rPr>
              <a:t>www.achieve.org </a:t>
            </a:r>
            <a:r>
              <a:rPr lang="en-US" sz="1800">
                <a:solidFill>
                  <a:srgbClr val="595959"/>
                </a:solidFill>
                <a:latin typeface="Lucida Sans"/>
                <a:ea typeface="Lucida Sans"/>
                <a:cs typeface="Lucida Sans"/>
                <a:sym typeface="Lucida Sans"/>
              </a:rPr>
              <a:t>and </a:t>
            </a:r>
            <a:r>
              <a:rPr lang="en-US" sz="1800" u="sng">
                <a:solidFill>
                  <a:srgbClr val="595959"/>
                </a:solidFill>
                <a:latin typeface="Lucida Sans"/>
                <a:ea typeface="Lucida Sans"/>
                <a:cs typeface="Lucida Sans"/>
                <a:sym typeface="Lucida Sans"/>
              </a:rPr>
              <a:t>achievethecore.org </a:t>
            </a:r>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Follow us on social media:</a:t>
            </a:r>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Twitter:	@AchieveInc @achievethecore</a:t>
            </a: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1800">
              <a:solidFill>
                <a:srgbClr val="595959"/>
              </a:solidFill>
              <a:latin typeface="Lucida Sans"/>
              <a:ea typeface="Lucida Sans"/>
              <a:cs typeface="Lucida Sans"/>
              <a:sym typeface="Lucida Sans"/>
            </a:endParaRPr>
          </a:p>
        </p:txBody>
      </p:sp>
      <p:pic>
        <p:nvPicPr>
          <p:cNvPr id="1194" name="Google Shape;1194;p140"/>
          <p:cNvPicPr preferRelativeResize="0"/>
          <p:nvPr/>
        </p:nvPicPr>
        <p:blipFill rotWithShape="1">
          <a:blip r:embed="rId3">
            <a:alphaModFix/>
          </a:blip>
          <a:srcRect/>
          <a:stretch/>
        </p:blipFill>
        <p:spPr>
          <a:xfrm>
            <a:off x="1755756" y="1823481"/>
            <a:ext cx="873457" cy="612784"/>
          </a:xfrm>
          <a:prstGeom prst="rect">
            <a:avLst/>
          </a:prstGeom>
          <a:noFill/>
          <a:ln>
            <a:noFill/>
          </a:ln>
        </p:spPr>
      </p:pic>
      <p:pic>
        <p:nvPicPr>
          <p:cNvPr id="1195" name="Google Shape;1195;p140"/>
          <p:cNvPicPr preferRelativeResize="0"/>
          <p:nvPr/>
        </p:nvPicPr>
        <p:blipFill rotWithShape="1">
          <a:blip r:embed="rId4">
            <a:alphaModFix/>
          </a:blip>
          <a:srcRect/>
          <a:stretch/>
        </p:blipFill>
        <p:spPr>
          <a:xfrm>
            <a:off x="1851033" y="4255496"/>
            <a:ext cx="621230" cy="621230"/>
          </a:xfrm>
          <a:prstGeom prst="rect">
            <a:avLst/>
          </a:prstGeom>
          <a:noFill/>
          <a:ln>
            <a:noFill/>
          </a:ln>
        </p:spPr>
      </p:pic>
      <p:pic>
        <p:nvPicPr>
          <p:cNvPr id="1196" name="Google Shape;1196;p140"/>
          <p:cNvPicPr preferRelativeResize="0"/>
          <p:nvPr/>
        </p:nvPicPr>
        <p:blipFill rotWithShape="1">
          <a:blip r:embed="rId5">
            <a:alphaModFix/>
          </a:blip>
          <a:srcRect/>
          <a:stretch/>
        </p:blipFill>
        <p:spPr>
          <a:xfrm>
            <a:off x="1851033" y="3408609"/>
            <a:ext cx="621230" cy="504361"/>
          </a:xfrm>
          <a:prstGeom prst="rect">
            <a:avLst/>
          </a:prstGeom>
          <a:noFill/>
          <a:ln>
            <a:noFill/>
          </a:ln>
        </p:spPr>
      </p:pic>
      <p:pic>
        <p:nvPicPr>
          <p:cNvPr id="1197" name="Google Shape;1197;p140"/>
          <p:cNvPicPr preferRelativeResize="0"/>
          <p:nvPr/>
        </p:nvPicPr>
        <p:blipFill rotWithShape="1">
          <a:blip r:embed="rId6">
            <a:alphaModFix/>
          </a:blip>
          <a:srcRect/>
          <a:stretch/>
        </p:blipFill>
        <p:spPr>
          <a:xfrm>
            <a:off x="1851033" y="5057417"/>
            <a:ext cx="621230" cy="62123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1203" name="Google Shape;1203;p14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1204" name="Google Shape;1204;p14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1205" name="Google Shape;1205;p141"/>
          <p:cNvSpPr/>
          <p:nvPr/>
        </p:nvSpPr>
        <p:spPr>
          <a:xfrm>
            <a:off x="0" y="0"/>
            <a:ext cx="12192000" cy="6858000"/>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
        <p:nvSpPr>
          <p:cNvPr id="1206" name="Google Shape;1206;p141"/>
          <p:cNvSpPr txBox="1"/>
          <p:nvPr/>
        </p:nvSpPr>
        <p:spPr>
          <a:xfrm>
            <a:off x="1743325" y="2127639"/>
            <a:ext cx="8617800" cy="443693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Lucida Sans"/>
              <a:buNone/>
            </a:pPr>
            <a:r>
              <a:rPr lang="en-US" sz="2800">
                <a:solidFill>
                  <a:schemeClr val="lt1"/>
                </a:solidFill>
                <a:latin typeface="Lucida Sans"/>
                <a:ea typeface="Lucida Sans"/>
                <a:cs typeface="Lucida Sans"/>
                <a:sym typeface="Lucida Sans"/>
              </a:rPr>
              <a:t>Thank you!</a:t>
            </a:r>
            <a:br>
              <a:rPr lang="en-US" sz="2800">
                <a:solidFill>
                  <a:schemeClr val="lt1"/>
                </a:solidFill>
                <a:latin typeface="Lucida Sans"/>
                <a:ea typeface="Lucida Sans"/>
                <a:cs typeface="Lucida Sans"/>
                <a:sym typeface="Lucida Sans"/>
              </a:rPr>
            </a:br>
            <a:br>
              <a:rPr lang="en-US" sz="2800">
                <a:solidFill>
                  <a:schemeClr val="lt1"/>
                </a:solidFill>
                <a:latin typeface="Lucida Sans"/>
                <a:ea typeface="Lucida Sans"/>
                <a:cs typeface="Lucida Sans"/>
                <a:sym typeface="Lucida Sans"/>
              </a:rPr>
            </a:br>
            <a:r>
              <a:rPr lang="en-US" sz="2800">
                <a:solidFill>
                  <a:schemeClr val="lt1"/>
                </a:solidFill>
                <a:latin typeface="Lucida Sans"/>
                <a:ea typeface="Lucida Sans"/>
                <a:cs typeface="Lucida Sans"/>
                <a:sym typeface="Lucida Sans"/>
              </a:rPr>
              <a:t>Ted Coe, tcoe@achieve.org</a:t>
            </a:r>
            <a:br>
              <a:rPr lang="en-US" sz="2800">
                <a:solidFill>
                  <a:schemeClr val="lt1"/>
                </a:solidFill>
                <a:latin typeface="Lucida Sans"/>
                <a:ea typeface="Lucida Sans"/>
                <a:cs typeface="Lucida Sans"/>
                <a:sym typeface="Lucida Sans"/>
              </a:rPr>
            </a:br>
            <a:r>
              <a:rPr lang="en-US" sz="2800">
                <a:solidFill>
                  <a:schemeClr val="lt1"/>
                </a:solidFill>
                <a:latin typeface="Lucida Sans"/>
                <a:ea typeface="Lucida Sans"/>
                <a:cs typeface="Lucida Sans"/>
                <a:sym typeface="Lucida Sans"/>
              </a:rPr>
              <a:t>Shelbi Cole, scole@studentsachieve.net</a:t>
            </a:r>
            <a:br>
              <a:rPr lang="en-US" sz="2800">
                <a:solidFill>
                  <a:srgbClr val="3F3F39"/>
                </a:solidFill>
                <a:latin typeface="Lucida Sans"/>
                <a:ea typeface="Lucida Sans"/>
                <a:cs typeface="Lucida Sans"/>
                <a:sym typeface="Lucida Sans"/>
              </a:rPr>
            </a:br>
            <a:endParaRPr sz="2800">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2800"/>
              <a:buFont typeface="Lucida Sans"/>
              <a:buNone/>
            </a:pPr>
            <a:endParaRPr sz="2800">
              <a:solidFill>
                <a:srgbClr val="3F3F39"/>
              </a:solidFill>
              <a:latin typeface="Lucida Sans"/>
              <a:ea typeface="Lucida Sans"/>
              <a:cs typeface="Lucida Sans"/>
              <a:sym typeface="Lucida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26"/>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60" name="Google Shape;1060;p126"/>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2</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1</a:t>
                      </a:r>
                      <a:endParaRPr/>
                    </a:p>
                  </a:txBody>
                  <a:tcPr marL="91450" marR="91450" marT="45725" marB="45725">
                    <a:solidFill>
                      <a:srgbClr val="C1C8ED"/>
                    </a:solidFill>
                  </a:tcPr>
                </a:tc>
                <a:tc>
                  <a:txBody>
                    <a:bodyPr/>
                    <a:lstStyle/>
                    <a:p>
                      <a:pPr marL="0" marR="0" lvl="0" indent="0" algn="ctr" rtl="0">
                        <a:spcBef>
                          <a:spcPts val="0"/>
                        </a:spcBef>
                        <a:spcAft>
                          <a:spcPts val="0"/>
                        </a:spcAft>
                        <a:buNone/>
                      </a:pPr>
                      <a:endParaRPr sz="1800" b="1" u="none" strike="noStrike" cap="none"/>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61" name="Google Shape;1061;p126"/>
          <p:cNvSpPr txBox="1"/>
          <p:nvPr/>
        </p:nvSpPr>
        <p:spPr>
          <a:xfrm>
            <a:off x="7064766" y="1885434"/>
            <a:ext cx="4586514"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Grade 3 item, students must either recognize the relationship between multiplication and division or use grade level fluency to determine which equations have the same unknown.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a:t>
            </a:r>
            <a:r>
              <a:rPr lang="en-US" sz="1800" u="sng">
                <a:solidFill>
                  <a:schemeClr val="hlink"/>
                </a:solidFill>
                <a:latin typeface="Calibri"/>
                <a:ea typeface="Calibri"/>
                <a:cs typeface="Calibri"/>
                <a:sym typeface="Calibri"/>
                <a:hlinkClick r:id="rId3"/>
              </a:rPr>
              <a:t>Smarter Balanced Assessment Consortium: Mathematics Practice Test Scoring Guide Grade 3, 08/01/2016</a:t>
            </a:r>
            <a:r>
              <a:rPr lang="en-US" sz="1800">
                <a:solidFill>
                  <a:schemeClr val="dk1"/>
                </a:solidFill>
                <a:latin typeface="Calibri"/>
                <a:ea typeface="Calibri"/>
                <a:cs typeface="Calibri"/>
                <a:sym typeface="Calibri"/>
              </a:rPr>
              <a:t>, p. 14. </a:t>
            </a:r>
            <a:endParaRPr/>
          </a:p>
        </p:txBody>
      </p:sp>
      <p:pic>
        <p:nvPicPr>
          <p:cNvPr id="1062" name="Google Shape;1062;p126"/>
          <p:cNvPicPr preferRelativeResize="0"/>
          <p:nvPr/>
        </p:nvPicPr>
        <p:blipFill rotWithShape="1">
          <a:blip r:embed="rId4">
            <a:alphaModFix/>
          </a:blip>
          <a:srcRect/>
          <a:stretch/>
        </p:blipFill>
        <p:spPr>
          <a:xfrm>
            <a:off x="405622" y="1966414"/>
            <a:ext cx="6187305" cy="2423361"/>
          </a:xfrm>
          <a:prstGeom prst="rect">
            <a:avLst/>
          </a:prstGeom>
          <a:noFill/>
          <a:ln>
            <a:noFill/>
          </a:ln>
        </p:spPr>
      </p:pic>
      <p:sp>
        <p:nvSpPr>
          <p:cNvPr id="1063" name="Google Shape;1063;p126"/>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3</a:t>
            </a:r>
            <a:endParaRPr/>
          </a:p>
        </p:txBody>
      </p:sp>
      <p:pic>
        <p:nvPicPr>
          <p:cNvPr id="1064" name="Google Shape;1064;p126"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065" name="Google Shape;1065;p126"/>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66" name="Google Shape;1066;p126"/>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857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6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6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0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27"/>
          <p:cNvSpPr/>
          <p:nvPr/>
        </p:nvSpPr>
        <p:spPr>
          <a:xfrm>
            <a:off x="6828846" y="558800"/>
            <a:ext cx="5058353" cy="4975220"/>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73" name="Google Shape;1073;p127"/>
          <p:cNvGraphicFramePr/>
          <p:nvPr/>
        </p:nvGraphicFramePr>
        <p:xfrm>
          <a:off x="7064766" y="700566"/>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1</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1</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74" name="Google Shape;1074;p127"/>
          <p:cNvSpPr txBox="1"/>
          <p:nvPr/>
        </p:nvSpPr>
        <p:spPr>
          <a:xfrm>
            <a:off x="7064766" y="1897812"/>
            <a:ext cx="4586514" cy="3631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Lucida Sans"/>
                <a:ea typeface="Lucida Sans"/>
                <a:cs typeface="Lucida Sans"/>
                <a:sym typeface="Lucida Sans"/>
              </a:rPr>
              <a:t>In this Grade 6 item (administered without a calculator) the required computation is below grade level. As to application, the required mathematics is rather obvious at this grade level.</a:t>
            </a:r>
            <a:endParaRPr/>
          </a:p>
          <a:p>
            <a:pPr marL="0" marR="0" lvl="0" indent="0" algn="l" rtl="0">
              <a:spcBef>
                <a:spcPts val="0"/>
              </a:spcBef>
              <a:spcAft>
                <a:spcPts val="0"/>
              </a:spcAft>
              <a:buNone/>
            </a:pPr>
            <a:endParaRPr sz="2000">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This item is from the </a:t>
            </a:r>
            <a:r>
              <a:rPr lang="en-US" sz="1800" u="sng">
                <a:solidFill>
                  <a:schemeClr val="hlink"/>
                </a:solidFill>
                <a:latin typeface="Lucida Sans"/>
                <a:ea typeface="Lucida Sans"/>
                <a:cs typeface="Lucida Sans"/>
                <a:sym typeface="Lucida Sans"/>
                <a:hlinkClick r:id="rId3"/>
              </a:rPr>
              <a:t>North Carolina READY End-of-Grade Assessment Mathematics Grade 6 Student Booklet</a:t>
            </a:r>
            <a:r>
              <a:rPr lang="en-US" sz="1800">
                <a:solidFill>
                  <a:schemeClr val="dk1"/>
                </a:solidFill>
                <a:latin typeface="Lucida Sans"/>
                <a:ea typeface="Lucida Sans"/>
                <a:cs typeface="Lucida Sans"/>
                <a:sym typeface="Lucida Sans"/>
              </a:rPr>
              <a:t>, p. 7. </a:t>
            </a:r>
            <a:endParaRPr/>
          </a:p>
        </p:txBody>
      </p:sp>
      <p:sp>
        <p:nvSpPr>
          <p:cNvPr id="1075" name="Google Shape;1075;p127"/>
          <p:cNvSpPr/>
          <p:nvPr/>
        </p:nvSpPr>
        <p:spPr>
          <a:xfrm>
            <a:off x="818721" y="1746934"/>
            <a:ext cx="521311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Lucida Sans"/>
                <a:ea typeface="Lucida Sans"/>
                <a:cs typeface="Lucida Sans"/>
                <a:sym typeface="Lucida Sans"/>
              </a:rPr>
              <a:t>Heather earns $8.00 per hour for walking a dog. How many hours must she work to earn $256.00?</a:t>
            </a:r>
            <a:endParaRPr sz="2400">
              <a:solidFill>
                <a:schemeClr val="dk1"/>
              </a:solidFill>
              <a:latin typeface="Lucida Sans"/>
              <a:ea typeface="Lucida Sans"/>
              <a:cs typeface="Lucida Sans"/>
              <a:sym typeface="Lucida Sans"/>
            </a:endParaRPr>
          </a:p>
        </p:txBody>
      </p:sp>
      <p:sp>
        <p:nvSpPr>
          <p:cNvPr id="1076" name="Google Shape;1076;p127"/>
          <p:cNvSpPr txBox="1"/>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Lucida Sans"/>
                <a:ea typeface="Lucida Sans"/>
                <a:cs typeface="Lucida Sans"/>
                <a:sym typeface="Lucida Sans"/>
              </a:rPr>
              <a:t>Grade 6 Example</a:t>
            </a:r>
            <a:endParaRPr/>
          </a:p>
        </p:txBody>
      </p:sp>
      <p:sp>
        <p:nvSpPr>
          <p:cNvPr id="1077" name="Google Shape;1077;p127"/>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78" name="Google Shape;1078;p127"/>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124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7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75"/>
          <p:cNvPicPr preferRelativeResize="0"/>
          <p:nvPr/>
        </p:nvPicPr>
        <p:blipFill rotWithShape="1">
          <a:blip r:embed="rId3">
            <a:alphaModFix/>
          </a:blip>
          <a:srcRect/>
          <a:stretch/>
        </p:blipFill>
        <p:spPr>
          <a:xfrm>
            <a:off x="3270005" y="2097698"/>
            <a:ext cx="5353050" cy="26098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28"/>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84" name="Google Shape;1084;p128"/>
          <p:cNvGraphicFramePr/>
          <p:nvPr/>
        </p:nvGraphicFramePr>
        <p:xfrm>
          <a:off x="7057446" y="661971"/>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2</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0</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85" name="Google Shape;1085;p128"/>
          <p:cNvSpPr txBox="1"/>
          <p:nvPr/>
        </p:nvSpPr>
        <p:spPr>
          <a:xfrm>
            <a:off x="7064766" y="1885434"/>
            <a:ext cx="4586514" cy="3139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This high-school level task is procedural and at grade level. High school students are expected to rewrite expressions involving radicals and rational exponents.</a:t>
            </a:r>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This item is from the </a:t>
            </a:r>
            <a:r>
              <a:rPr lang="en-US" sz="1800" u="sng">
                <a:solidFill>
                  <a:schemeClr val="hlink"/>
                </a:solidFill>
                <a:latin typeface="Lucida Sans"/>
                <a:ea typeface="Lucida Sans"/>
                <a:cs typeface="Lucida Sans"/>
                <a:sym typeface="Lucida Sans"/>
                <a:hlinkClick r:id="rId3"/>
              </a:rPr>
              <a:t>Smarter Balanced Assessment Consortium: Mathematics Practice Test Scoring Guide High School, 08/01/2016</a:t>
            </a:r>
            <a:r>
              <a:rPr lang="en-US" sz="1800">
                <a:solidFill>
                  <a:schemeClr val="dk1"/>
                </a:solidFill>
                <a:latin typeface="Lucida Sans"/>
                <a:ea typeface="Lucida Sans"/>
                <a:cs typeface="Lucida Sans"/>
                <a:sym typeface="Lucida Sans"/>
              </a:rPr>
              <a:t>, p. 4</a:t>
            </a:r>
            <a:r>
              <a:rPr lang="en-US" sz="1800">
                <a:solidFill>
                  <a:schemeClr val="dk1"/>
                </a:solidFill>
                <a:latin typeface="Calibri"/>
                <a:ea typeface="Calibri"/>
                <a:cs typeface="Calibri"/>
                <a:sym typeface="Calibri"/>
              </a:rPr>
              <a:t>.</a:t>
            </a:r>
            <a:endParaRPr/>
          </a:p>
        </p:txBody>
      </p:sp>
      <p:pic>
        <p:nvPicPr>
          <p:cNvPr id="1086" name="Google Shape;1086;p128"/>
          <p:cNvPicPr preferRelativeResize="0"/>
          <p:nvPr/>
        </p:nvPicPr>
        <p:blipFill rotWithShape="1">
          <a:blip r:embed="rId4">
            <a:alphaModFix/>
          </a:blip>
          <a:srcRect l="9299" r="6139"/>
          <a:stretch/>
        </p:blipFill>
        <p:spPr>
          <a:xfrm>
            <a:off x="497305" y="1234728"/>
            <a:ext cx="5550568" cy="3746922"/>
          </a:xfrm>
          <a:prstGeom prst="rect">
            <a:avLst/>
          </a:prstGeom>
          <a:noFill/>
          <a:ln>
            <a:noFill/>
          </a:ln>
        </p:spPr>
      </p:pic>
      <p:sp>
        <p:nvSpPr>
          <p:cNvPr id="1087" name="Google Shape;1087;p128"/>
          <p:cNvSpPr txBox="1"/>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Lucida Sans"/>
                <a:ea typeface="Lucida Sans"/>
                <a:cs typeface="Lucida Sans"/>
                <a:sym typeface="Lucida Sans"/>
              </a:rPr>
              <a:t>High School Example</a:t>
            </a:r>
            <a:endParaRPr/>
          </a:p>
        </p:txBody>
      </p:sp>
      <p:sp>
        <p:nvSpPr>
          <p:cNvPr id="1088" name="Google Shape;1088;p128"/>
          <p:cNvSpPr/>
          <p:nvPr/>
        </p:nvSpPr>
        <p:spPr>
          <a:xfrm>
            <a:off x="7064766" y="1664432"/>
            <a:ext cx="4586514" cy="3924218"/>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89" name="Google Shape;1089;p128"/>
          <p:cNvGraphicFramePr/>
          <p:nvPr/>
        </p:nvGraphicFramePr>
        <p:xfrm>
          <a:off x="7064766" y="1122506"/>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00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8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29"/>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95" name="Google Shape;1095;p129"/>
          <p:cNvGraphicFramePr/>
          <p:nvPr/>
        </p:nvGraphicFramePr>
        <p:xfrm>
          <a:off x="7064766" y="723754"/>
          <a:ext cx="4586550" cy="896150"/>
        </p:xfrm>
        <a:graphic>
          <a:graphicData uri="http://schemas.openxmlformats.org/drawingml/2006/table">
            <a:tbl>
              <a:tblPr firstRow="1" bandRow="1">
                <a:noFill/>
                <a:tableStyleId>{0E7106E2-2B74-47A9-8B39-527C1C6743E8}</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u="none" strike="noStrike" cap="none"/>
                        <a:t>3</a:t>
                      </a:r>
                      <a:endParaRPr sz="1800" b="1" u="none" strike="noStrike" cap="none"/>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u="none" strike="noStrike" cap="none"/>
                        <a:t>0</a:t>
                      </a:r>
                      <a:endParaRPr sz="1800" b="1" u="none" strike="noStrike" cap="none"/>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u="none" strike="noStrike" cap="none"/>
                        <a:t>2</a:t>
                      </a:r>
                      <a:endParaRPr sz="1800" b="1" u="none" strike="noStrike" cap="none"/>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96" name="Google Shape;1096;p129"/>
          <p:cNvSpPr txBox="1"/>
          <p:nvPr/>
        </p:nvSpPr>
        <p:spPr>
          <a:xfrm>
            <a:off x="7064766" y="1885434"/>
            <a:ext cx="4586514" cy="36009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In this Grade 6 item (administered without a calculator), the procedure is level 3 due to the unfriendly numbers. In this case, the application must be interpreted to determine the procedures to use.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a:t>
            </a:r>
            <a:r>
              <a:rPr lang="en-US" sz="1800" u="sng">
                <a:solidFill>
                  <a:schemeClr val="hlink"/>
                </a:solidFill>
                <a:latin typeface="Calibri"/>
                <a:ea typeface="Calibri"/>
                <a:cs typeface="Calibri"/>
                <a:sym typeface="Calibri"/>
                <a:hlinkClick r:id="rId3"/>
              </a:rPr>
              <a:t>North Carolina READY End-of-Grade Assessment Mathematics Grade 6 Student Booklet</a:t>
            </a:r>
            <a:r>
              <a:rPr lang="en-US" sz="1800">
                <a:solidFill>
                  <a:schemeClr val="dk1"/>
                </a:solidFill>
                <a:latin typeface="Calibri"/>
                <a:ea typeface="Calibri"/>
                <a:cs typeface="Calibri"/>
                <a:sym typeface="Calibri"/>
              </a:rPr>
              <a:t>, p. 6. </a:t>
            </a:r>
            <a:endParaRPr/>
          </a:p>
        </p:txBody>
      </p:sp>
      <p:sp>
        <p:nvSpPr>
          <p:cNvPr id="1097" name="Google Shape;1097;p129"/>
          <p:cNvSpPr/>
          <p:nvPr/>
        </p:nvSpPr>
        <p:spPr>
          <a:xfrm>
            <a:off x="818721" y="1746934"/>
            <a:ext cx="5213110"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mo"/>
                <a:ea typeface="Arimo"/>
                <a:cs typeface="Arimo"/>
                <a:sym typeface="Arimo"/>
              </a:rPr>
              <a:t>At a store, Susan selected a pumpkin that weighed 35.2 ounces. </a:t>
            </a:r>
            <a:endParaRPr/>
          </a:p>
          <a:p>
            <a:pPr marL="342900" marR="0" lvl="0" indent="-342900" algn="l" rtl="0">
              <a:lnSpc>
                <a:spcPct val="200000"/>
              </a:lnSpc>
              <a:spcBef>
                <a:spcPts val="0"/>
              </a:spcBef>
              <a:spcAft>
                <a:spcPts val="0"/>
              </a:spcAft>
              <a:buClr>
                <a:schemeClr val="dk1"/>
              </a:buClr>
              <a:buSzPts val="2000"/>
              <a:buFont typeface="Arial"/>
              <a:buChar char="•"/>
            </a:pPr>
            <a:r>
              <a:rPr lang="en-US" sz="2000">
                <a:solidFill>
                  <a:schemeClr val="dk1"/>
                </a:solidFill>
                <a:latin typeface="Arimo"/>
                <a:ea typeface="Arimo"/>
                <a:cs typeface="Arimo"/>
                <a:sym typeface="Arimo"/>
              </a:rPr>
              <a:t>Pumpkins cost $1.80 per pound</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mo"/>
                <a:ea typeface="Arimo"/>
                <a:cs typeface="Arimo"/>
                <a:sym typeface="Arimo"/>
              </a:rPr>
              <a:t>There are 16 ounces in 1 pound</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Arimo"/>
              <a:ea typeface="Arimo"/>
              <a:cs typeface="Arimo"/>
              <a:sym typeface="Arimo"/>
            </a:endParaRPr>
          </a:p>
          <a:p>
            <a:pPr marL="0" marR="0" lvl="0" indent="0" algn="l" rtl="0">
              <a:spcBef>
                <a:spcPts val="0"/>
              </a:spcBef>
              <a:spcAft>
                <a:spcPts val="0"/>
              </a:spcAft>
              <a:buNone/>
            </a:pPr>
            <a:r>
              <a:rPr lang="en-US" sz="2000">
                <a:solidFill>
                  <a:schemeClr val="dk1"/>
                </a:solidFill>
                <a:latin typeface="Arimo"/>
                <a:ea typeface="Arimo"/>
                <a:cs typeface="Arimo"/>
                <a:sym typeface="Arimo"/>
              </a:rPr>
              <a:t>How much did Susan’s pumpkin cost?</a:t>
            </a:r>
            <a:endParaRPr/>
          </a:p>
          <a:p>
            <a:pPr marL="0" marR="0" lvl="0" indent="0" algn="l" rtl="0">
              <a:spcBef>
                <a:spcPts val="0"/>
              </a:spcBef>
              <a:spcAft>
                <a:spcPts val="0"/>
              </a:spcAft>
              <a:buNone/>
            </a:pPr>
            <a:endParaRPr sz="2000">
              <a:solidFill>
                <a:schemeClr val="dk1"/>
              </a:solidFill>
              <a:latin typeface="Arimo"/>
              <a:ea typeface="Arimo"/>
              <a:cs typeface="Arimo"/>
              <a:sym typeface="Arimo"/>
            </a:endParaRPr>
          </a:p>
          <a:p>
            <a:pPr marL="0" marR="0" lvl="0" indent="0" algn="l" rtl="0">
              <a:spcBef>
                <a:spcPts val="0"/>
              </a:spcBef>
              <a:spcAft>
                <a:spcPts val="0"/>
              </a:spcAft>
              <a:buNone/>
            </a:pPr>
            <a:r>
              <a:rPr lang="en-US" sz="2000">
                <a:solidFill>
                  <a:schemeClr val="dk1"/>
                </a:solidFill>
                <a:latin typeface="Arimo"/>
                <a:ea typeface="Arimo"/>
                <a:cs typeface="Arimo"/>
                <a:sym typeface="Arimo"/>
              </a:rPr>
              <a:t>Express the answer as dollars.cents.</a:t>
            </a:r>
            <a:endParaRPr sz="2000">
              <a:solidFill>
                <a:schemeClr val="dk1"/>
              </a:solidFill>
              <a:latin typeface="Calibri"/>
              <a:ea typeface="Calibri"/>
              <a:cs typeface="Calibri"/>
              <a:sym typeface="Calibri"/>
            </a:endParaRPr>
          </a:p>
        </p:txBody>
      </p:sp>
      <p:sp>
        <p:nvSpPr>
          <p:cNvPr id="1098" name="Google Shape;1098;p129"/>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6</a:t>
            </a:r>
            <a:endParaRPr/>
          </a:p>
        </p:txBody>
      </p:sp>
      <p:pic>
        <p:nvPicPr>
          <p:cNvPr id="1099" name="Google Shape;1099;p129" descr="Glasses"/>
          <p:cNvPicPr preferRelativeResize="0"/>
          <p:nvPr/>
        </p:nvPicPr>
        <p:blipFill rotWithShape="1">
          <a:blip r:embed="rId4">
            <a:alphaModFix/>
          </a:blip>
          <a:srcRect/>
          <a:stretch/>
        </p:blipFill>
        <p:spPr>
          <a:xfrm>
            <a:off x="10633560" y="3768964"/>
            <a:ext cx="914400" cy="914400"/>
          </a:xfrm>
          <a:prstGeom prst="rect">
            <a:avLst/>
          </a:prstGeom>
          <a:noFill/>
          <a:ln>
            <a:noFill/>
          </a:ln>
        </p:spPr>
      </p:pic>
      <p:sp>
        <p:nvSpPr>
          <p:cNvPr id="1100" name="Google Shape;1100;p129"/>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01" name="Google Shape;1101;p129"/>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045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0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0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30"/>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07" name="Google Shape;1107;p130"/>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08" name="Google Shape;1108;p130"/>
          <p:cNvSpPr txBox="1"/>
          <p:nvPr/>
        </p:nvSpPr>
        <p:spPr>
          <a:xfrm>
            <a:off x="7064766" y="2070100"/>
            <a:ext cx="4586514" cy="3323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task students have to work with unfriendly numbers. A student may know the procedure very well, yet get an incorrect answer due to the numbers involved. The task also requires unusual perseverance.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130"/>
          <p:cNvSpPr txBox="1"/>
          <p:nvPr/>
        </p:nvSpPr>
        <p:spPr>
          <a:xfrm>
            <a:off x="883919" y="1493520"/>
            <a:ext cx="4493423" cy="1822678"/>
          </a:xfrm>
          <a:prstGeom prst="rect">
            <a:avLst/>
          </a:prstGeom>
          <a:blipFill rotWithShape="1">
            <a:blip r:embed="rId3">
              <a:alphaModFix/>
            </a:blip>
            <a:stretch>
              <a:fillRect l="-1084" t="-1670" b="-434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110" name="Google Shape;1110;p130"/>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High School</a:t>
            </a:r>
            <a:endParaRPr/>
          </a:p>
        </p:txBody>
      </p:sp>
      <p:pic>
        <p:nvPicPr>
          <p:cNvPr id="1111" name="Google Shape;1111;p130" descr="Glasses"/>
          <p:cNvPicPr preferRelativeResize="0"/>
          <p:nvPr/>
        </p:nvPicPr>
        <p:blipFill rotWithShape="1">
          <a:blip r:embed="rId4">
            <a:alphaModFix/>
          </a:blip>
          <a:srcRect/>
          <a:stretch/>
        </p:blipFill>
        <p:spPr>
          <a:xfrm>
            <a:off x="10633560" y="4652618"/>
            <a:ext cx="914400" cy="914400"/>
          </a:xfrm>
          <a:prstGeom prst="rect">
            <a:avLst/>
          </a:prstGeom>
          <a:noFill/>
          <a:ln>
            <a:noFill/>
          </a:ln>
        </p:spPr>
      </p:pic>
      <p:sp>
        <p:nvSpPr>
          <p:cNvPr id="1112" name="Google Shape;1112;p130"/>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13" name="Google Shape;1113;p130"/>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48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31"/>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19" name="Google Shape;1119;p131"/>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20" name="Google Shape;1120;p131"/>
          <p:cNvSpPr txBox="1"/>
          <p:nvPr/>
        </p:nvSpPr>
        <p:spPr>
          <a:xfrm>
            <a:off x="7064766" y="1885434"/>
            <a:ext cx="4586514"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Grade 5 item students must use a sophisticated line of reasoning to compare the values.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tasks for 5.NF.B.5 at </a:t>
            </a:r>
            <a:r>
              <a:rPr lang="en-US" sz="1800" u="sng">
                <a:solidFill>
                  <a:schemeClr val="hlink"/>
                </a:solidFill>
                <a:latin typeface="Calibri"/>
                <a:ea typeface="Calibri"/>
                <a:cs typeface="Calibri"/>
                <a:sym typeface="Calibri"/>
                <a:hlinkClick r:id="rId3"/>
              </a:rPr>
              <a:t>Illustrative Mathematics.</a:t>
            </a:r>
            <a:endParaRPr sz="1800">
              <a:solidFill>
                <a:schemeClr val="dk1"/>
              </a:solidFill>
              <a:latin typeface="Calibri"/>
              <a:ea typeface="Calibri"/>
              <a:cs typeface="Calibri"/>
              <a:sym typeface="Calibri"/>
            </a:endParaRPr>
          </a:p>
        </p:txBody>
      </p:sp>
      <p:pic>
        <p:nvPicPr>
          <p:cNvPr id="1121" name="Google Shape;1121;p131"/>
          <p:cNvPicPr preferRelativeResize="0"/>
          <p:nvPr/>
        </p:nvPicPr>
        <p:blipFill rotWithShape="1">
          <a:blip r:embed="rId4">
            <a:alphaModFix/>
          </a:blip>
          <a:srcRect/>
          <a:stretch/>
        </p:blipFill>
        <p:spPr>
          <a:xfrm>
            <a:off x="1238018" y="243840"/>
            <a:ext cx="4072596" cy="6329795"/>
          </a:xfrm>
          <a:prstGeom prst="rect">
            <a:avLst/>
          </a:prstGeom>
          <a:noFill/>
          <a:ln>
            <a:noFill/>
          </a:ln>
        </p:spPr>
      </p:pic>
      <p:sp>
        <p:nvSpPr>
          <p:cNvPr id="1122" name="Google Shape;1122;p131"/>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5</a:t>
            </a:r>
            <a:endParaRPr/>
          </a:p>
        </p:txBody>
      </p:sp>
      <p:pic>
        <p:nvPicPr>
          <p:cNvPr id="1123" name="Google Shape;1123;p131"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124" name="Google Shape;1124;p131"/>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25" name="Google Shape;1125;p131"/>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50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32"/>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32" name="Google Shape;1132;p132"/>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2</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33" name="Google Shape;1133;p132"/>
          <p:cNvSpPr txBox="1"/>
          <p:nvPr/>
        </p:nvSpPr>
        <p:spPr>
          <a:xfrm>
            <a:off x="7064766" y="1687354"/>
            <a:ext cx="458651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In this Grade 8 item students must demonstrate a sophisticated line of reasoning. Procedurally, the students work with an unconventional combination of procedures. The students must use the quantities in the context to determine the procedures and concepts to use.</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a:t>
            </a:r>
            <a:r>
              <a:rPr lang="en-US" sz="1800" u="sng">
                <a:solidFill>
                  <a:schemeClr val="hlink"/>
                </a:solidFill>
                <a:latin typeface="Calibri"/>
                <a:ea typeface="Calibri"/>
                <a:cs typeface="Calibri"/>
                <a:sym typeface="Calibri"/>
                <a:hlinkClick r:id="rId3"/>
              </a:rPr>
              <a:t>Smarter Balanced Scoring Guide For Selected Short-Text Mathematics Items (Field Test 2014)</a:t>
            </a:r>
            <a:r>
              <a:rPr lang="en-US" sz="1800">
                <a:solidFill>
                  <a:schemeClr val="dk1"/>
                </a:solidFill>
                <a:latin typeface="Calibri"/>
                <a:ea typeface="Calibri"/>
                <a:cs typeface="Calibri"/>
                <a:sym typeface="Calibri"/>
              </a:rPr>
              <a:t>, p. 17.</a:t>
            </a:r>
            <a:endParaRPr/>
          </a:p>
        </p:txBody>
      </p:sp>
      <p:pic>
        <p:nvPicPr>
          <p:cNvPr id="1134" name="Google Shape;1134;p132"/>
          <p:cNvPicPr preferRelativeResize="0"/>
          <p:nvPr/>
        </p:nvPicPr>
        <p:blipFill rotWithShape="1">
          <a:blip r:embed="rId4">
            <a:alphaModFix/>
          </a:blip>
          <a:srcRect r="2920"/>
          <a:stretch/>
        </p:blipFill>
        <p:spPr>
          <a:xfrm>
            <a:off x="115774" y="2370568"/>
            <a:ext cx="6595113" cy="1475242"/>
          </a:xfrm>
          <a:prstGeom prst="rect">
            <a:avLst/>
          </a:prstGeom>
          <a:noFill/>
          <a:ln>
            <a:noFill/>
          </a:ln>
        </p:spPr>
      </p:pic>
      <p:sp>
        <p:nvSpPr>
          <p:cNvPr id="1135" name="Google Shape;1135;p132"/>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8</a:t>
            </a:r>
            <a:endParaRPr/>
          </a:p>
        </p:txBody>
      </p:sp>
      <p:pic>
        <p:nvPicPr>
          <p:cNvPr id="1136" name="Google Shape;1136;p132"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137" name="Google Shape;1137;p132"/>
          <p:cNvSpPr/>
          <p:nvPr/>
        </p:nvSpPr>
        <p:spPr>
          <a:xfrm>
            <a:off x="7064766" y="1696134"/>
            <a:ext cx="4586514" cy="3896798"/>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38" name="Google Shape;1138;p132"/>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21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3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33"/>
          <p:cNvSpPr/>
          <p:nvPr/>
        </p:nvSpPr>
        <p:spPr>
          <a:xfrm>
            <a:off x="6946808" y="521432"/>
            <a:ext cx="4773456"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44" name="Google Shape;1144;p133"/>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1</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45" name="Google Shape;1145;p133"/>
          <p:cNvSpPr txBox="1"/>
          <p:nvPr/>
        </p:nvSpPr>
        <p:spPr>
          <a:xfrm>
            <a:off x="7064766" y="1764606"/>
            <a:ext cx="458651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middle school item, students need to use the application to determine the mathematics, and they need to formulate and interpret results. The required procedures (which are not the aim of the task) are below grade level.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This item, Taxi Cabs, is from the Mathematics Assessment Resource Service’s Summative Assessment Tasks and may be accessed </a:t>
            </a:r>
            <a:r>
              <a:rPr lang="en-US" sz="1600" u="sng">
                <a:solidFill>
                  <a:schemeClr val="hlink"/>
                </a:solidFill>
                <a:latin typeface="Calibri"/>
                <a:ea typeface="Calibri"/>
                <a:cs typeface="Calibri"/>
                <a:sym typeface="Calibri"/>
                <a:hlinkClick r:id="rId3"/>
              </a:rPr>
              <a:t>here</a:t>
            </a:r>
            <a:r>
              <a:rPr lang="en-US" sz="1600">
                <a:solidFill>
                  <a:schemeClr val="dk1"/>
                </a:solidFill>
                <a:latin typeface="Calibri"/>
                <a:ea typeface="Calibri"/>
                <a:cs typeface="Calibri"/>
                <a:sym typeface="Calibri"/>
              </a:rPr>
              <a:t>.</a:t>
            </a:r>
            <a:endParaRPr/>
          </a:p>
        </p:txBody>
      </p:sp>
      <p:pic>
        <p:nvPicPr>
          <p:cNvPr id="1146" name="Google Shape;1146;p133"/>
          <p:cNvPicPr preferRelativeResize="0"/>
          <p:nvPr/>
        </p:nvPicPr>
        <p:blipFill rotWithShape="1">
          <a:blip r:embed="rId4">
            <a:alphaModFix/>
          </a:blip>
          <a:srcRect/>
          <a:stretch/>
        </p:blipFill>
        <p:spPr>
          <a:xfrm>
            <a:off x="471737" y="102588"/>
            <a:ext cx="6009273" cy="6393950"/>
          </a:xfrm>
          <a:prstGeom prst="rect">
            <a:avLst/>
          </a:prstGeom>
          <a:noFill/>
          <a:ln>
            <a:noFill/>
          </a:ln>
        </p:spPr>
      </p:pic>
      <p:sp>
        <p:nvSpPr>
          <p:cNvPr id="1147" name="Google Shape;1147;p133"/>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Middle School</a:t>
            </a:r>
            <a:endParaRPr/>
          </a:p>
        </p:txBody>
      </p:sp>
      <p:pic>
        <p:nvPicPr>
          <p:cNvPr id="1148" name="Google Shape;1148;p133"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149" name="Google Shape;1149;p133"/>
          <p:cNvSpPr/>
          <p:nvPr/>
        </p:nvSpPr>
        <p:spPr>
          <a:xfrm>
            <a:off x="7064766" y="1696135"/>
            <a:ext cx="4586514" cy="3923430"/>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50" name="Google Shape;1150;p133"/>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583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4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76"/>
          <p:cNvPicPr preferRelativeResize="0"/>
          <p:nvPr/>
        </p:nvPicPr>
        <p:blipFill rotWithShape="1">
          <a:blip r:embed="rId3">
            <a:alphaModFix/>
          </a:blip>
          <a:srcRect/>
          <a:stretch/>
        </p:blipFill>
        <p:spPr>
          <a:xfrm>
            <a:off x="609600" y="614362"/>
            <a:ext cx="10887075" cy="54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77"/>
          <p:cNvPicPr preferRelativeResize="0"/>
          <p:nvPr/>
        </p:nvPicPr>
        <p:blipFill rotWithShape="1">
          <a:blip r:embed="rId3">
            <a:alphaModFix/>
          </a:blip>
          <a:srcRect/>
          <a:stretch/>
        </p:blipFill>
        <p:spPr>
          <a:xfrm>
            <a:off x="0" y="93521"/>
            <a:ext cx="12192000" cy="62840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78"/>
          <p:cNvPicPr preferRelativeResize="0"/>
          <p:nvPr/>
        </p:nvPicPr>
        <p:blipFill rotWithShape="1">
          <a:blip r:embed="rId3">
            <a:alphaModFix/>
          </a:blip>
          <a:srcRect/>
          <a:stretch/>
        </p:blipFill>
        <p:spPr>
          <a:xfrm>
            <a:off x="0" y="272376"/>
            <a:ext cx="6057900" cy="3122410"/>
          </a:xfrm>
          <a:prstGeom prst="rect">
            <a:avLst/>
          </a:prstGeom>
          <a:noFill/>
          <a:ln>
            <a:noFill/>
          </a:ln>
        </p:spPr>
      </p:pic>
      <p:pic>
        <p:nvPicPr>
          <p:cNvPr id="566" name="Google Shape;566;p78"/>
          <p:cNvPicPr preferRelativeResize="0"/>
          <p:nvPr/>
        </p:nvPicPr>
        <p:blipFill rotWithShape="1">
          <a:blip r:embed="rId3">
            <a:alphaModFix/>
          </a:blip>
          <a:srcRect/>
          <a:stretch/>
        </p:blipFill>
        <p:spPr>
          <a:xfrm>
            <a:off x="6137028" y="272376"/>
            <a:ext cx="6057900" cy="3122410"/>
          </a:xfrm>
          <a:prstGeom prst="rect">
            <a:avLst/>
          </a:prstGeom>
          <a:noFill/>
          <a:ln>
            <a:noFill/>
          </a:ln>
        </p:spPr>
      </p:pic>
      <p:pic>
        <p:nvPicPr>
          <p:cNvPr id="567" name="Google Shape;567;p78"/>
          <p:cNvPicPr preferRelativeResize="0"/>
          <p:nvPr/>
        </p:nvPicPr>
        <p:blipFill rotWithShape="1">
          <a:blip r:embed="rId3">
            <a:alphaModFix/>
          </a:blip>
          <a:srcRect/>
          <a:stretch/>
        </p:blipFill>
        <p:spPr>
          <a:xfrm>
            <a:off x="0" y="3473914"/>
            <a:ext cx="6057900" cy="3122410"/>
          </a:xfrm>
          <a:prstGeom prst="rect">
            <a:avLst/>
          </a:prstGeom>
          <a:noFill/>
          <a:ln>
            <a:noFill/>
          </a:ln>
        </p:spPr>
      </p:pic>
      <p:pic>
        <p:nvPicPr>
          <p:cNvPr id="568" name="Google Shape;568;p78"/>
          <p:cNvPicPr preferRelativeResize="0"/>
          <p:nvPr/>
        </p:nvPicPr>
        <p:blipFill rotWithShape="1">
          <a:blip r:embed="rId3">
            <a:alphaModFix/>
          </a:blip>
          <a:srcRect/>
          <a:stretch/>
        </p:blipFill>
        <p:spPr>
          <a:xfrm>
            <a:off x="6137028" y="3473914"/>
            <a:ext cx="6057900" cy="3122410"/>
          </a:xfrm>
          <a:prstGeom prst="rect">
            <a:avLst/>
          </a:prstGeom>
          <a:noFill/>
          <a:ln>
            <a:noFill/>
          </a:ln>
        </p:spPr>
      </p:pic>
    </p:spTree>
  </p:cSld>
  <p:clrMapOvr>
    <a:masterClrMapping/>
  </p:clrMapOvr>
</p:sld>
</file>

<file path=ppt/theme/theme1.xml><?xml version="1.0" encoding="utf-8"?>
<a:theme xmlns:a="http://schemas.openxmlformats.org/drawingml/2006/main" name="SAP ATC PPT Template revised">
  <a:themeElements>
    <a:clrScheme name="Custom 1">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 ATC PPT Template revised">
  <a:themeElements>
    <a:clrScheme name="Custom 1">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4219</Words>
  <Application>Microsoft Office PowerPoint</Application>
  <PresentationFormat>Widescreen</PresentationFormat>
  <Paragraphs>483</Paragraphs>
  <Slides>65</Slides>
  <Notes>62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65</vt:i4>
      </vt:variant>
    </vt:vector>
  </HeadingPairs>
  <TitlesOfParts>
    <vt:vector size="74" baseType="lpstr">
      <vt:lpstr>Allerta</vt:lpstr>
      <vt:lpstr>Calibri</vt:lpstr>
      <vt:lpstr>Arial Unicode MS</vt:lpstr>
      <vt:lpstr>Lucida Sans</vt:lpstr>
      <vt:lpstr>Arial</vt:lpstr>
      <vt:lpstr>Arimo</vt:lpstr>
      <vt:lpstr>SAP ATC PPT Template revised</vt:lpstr>
      <vt:lpstr>SAP ATC PPT Template revised</vt:lpstr>
      <vt:lpstr>SAP ATC PPT Template revised</vt:lpstr>
      <vt:lpstr>Rethinking Cognitive Complexity: Are Your Materials Reaching the Depth of the Math Standards?</vt:lpstr>
      <vt:lpstr>PowerPoint Presentation</vt:lpstr>
      <vt:lpstr>What I said/ What you heard</vt:lpstr>
      <vt:lpstr>PowerPoint Presentation</vt:lpstr>
      <vt:lpstr>Definition</vt:lpstr>
      <vt:lpstr>PowerPoint Presentation</vt:lpstr>
      <vt:lpstr>PowerPoint Presentation</vt:lpstr>
      <vt:lpstr>PowerPoint Presentation</vt:lpstr>
      <vt:lpstr>PowerPoint Presentation</vt:lpstr>
      <vt:lpstr>PowerPoint Presentation</vt:lpstr>
      <vt:lpstr>PowerPoint Presentation</vt:lpstr>
      <vt:lpstr>Jordan Ellenberg:</vt:lpstr>
      <vt:lpstr>The Shifts What makes college- and career-ready standards different?</vt:lpstr>
      <vt:lpstr>Everything must be grounded in the Shifts!</vt:lpstr>
      <vt:lpstr>Why look at the Shifts from a systems perspective?</vt:lpstr>
      <vt:lpstr>Mathematics – Assessment</vt:lpstr>
      <vt:lpstr>RAND (2016)</vt:lpstr>
      <vt:lpstr>PowerPoint Presentation</vt:lpstr>
      <vt:lpstr>CCSSO Assessment Criteria: Section C</vt:lpstr>
      <vt:lpstr>CCSSO Assessment Criteria: Section C</vt:lpstr>
      <vt:lpstr>CCSSO Criterion C.2</vt:lpstr>
      <vt:lpstr>“To prepare students for Algebra, the curriculum must simultaneously develop conceptual understanding, computational fluency, and problem- solving skills…These capabilities are mutually supportive, each facilitating learning of the others.”  -National Mathematics Advisory Panel, 2008      National Mathematics Advisory Panel. (2008). Foundations for success: The final report of the National Mathematics Advisory Panel. Washington, DC: U.S. Department of Education. Retrieved from https://www2.ed.gov/about/bdscomm/list/mathpanel/report/final-report.pdf p. xix.   </vt:lpstr>
      <vt:lpstr>Fordham Institute, 2016</vt:lpstr>
      <vt:lpstr>The Aspects of Rigor (AOR) Matrix</vt:lpstr>
      <vt:lpstr>PowerPoint Presentation</vt:lpstr>
      <vt:lpstr>PowerPoint Presentation</vt:lpstr>
      <vt:lpstr>Required Fluencies in K-6</vt:lpstr>
      <vt:lpstr>Fluency in State Standards (AZ, in this case)</vt:lpstr>
      <vt:lpstr>Question:</vt:lpstr>
      <vt:lpstr>PowerPoint Presentation</vt:lpstr>
      <vt:lpstr>PowerPoint Presentation</vt:lpstr>
      <vt:lpstr>PowerPoint Presentation</vt:lpstr>
      <vt:lpstr>PowerPoint Presentation</vt:lpstr>
      <vt:lpstr>Identifying Concepts, Procedures, and Applications</vt:lpstr>
      <vt:lpstr>CCSSO Assessment Criteria: Section C</vt:lpstr>
      <vt:lpstr>CCSSO Assessment Criteria: Section C</vt:lpstr>
      <vt:lpstr>Depth Of Knowledge</vt:lpstr>
      <vt:lpstr>PowerPoint Presentation</vt:lpstr>
      <vt:lpstr>CCSSO Criterion C.4</vt:lpstr>
      <vt:lpstr>Recommendation for New Classification System</vt:lpstr>
      <vt:lpstr>So we tried to do just that…</vt:lpstr>
      <vt:lpstr>Procedural Complexity</vt:lpstr>
      <vt:lpstr>Conceptual Complexity</vt:lpstr>
      <vt:lpstr>Application Complexity</vt:lpstr>
      <vt:lpstr>PowerPoint Presentation</vt:lpstr>
      <vt:lpstr>PowerPoint Presentation</vt:lpstr>
      <vt:lpstr>PowerPoint Presentation</vt:lpstr>
      <vt:lpstr>Activity 1: Your Turn, With Assistance</vt:lpstr>
      <vt:lpstr>PowerPoint Presentation</vt:lpstr>
      <vt:lpstr>The Challenge of Balance</vt:lpstr>
      <vt:lpstr>Patrick Callahan:</vt:lpstr>
      <vt:lpstr>Other uses for the Matrix?</vt:lpstr>
      <vt:lpstr>PowerPoint Presentation</vt:lpstr>
      <vt:lpstr>Still More Work to Do</vt:lpstr>
      <vt:lpstr>Assessment Design Considerations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Cognitive Complexity in Mathematics Assessments</dc:title>
  <cp:lastModifiedBy>T Coe</cp:lastModifiedBy>
  <cp:revision>1</cp:revision>
  <dcterms:modified xsi:type="dcterms:W3CDTF">2019-04-02T16:41:53Z</dcterms:modified>
</cp:coreProperties>
</file>